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306" r:id="rId4"/>
    <p:sldId id="376" r:id="rId5"/>
    <p:sldId id="378" r:id="rId6"/>
    <p:sldId id="380" r:id="rId7"/>
    <p:sldId id="381" r:id="rId8"/>
    <p:sldId id="382" r:id="rId9"/>
    <p:sldId id="383" r:id="rId10"/>
    <p:sldId id="377" r:id="rId11"/>
    <p:sldId id="387" r:id="rId12"/>
    <p:sldId id="392" r:id="rId13"/>
    <p:sldId id="391" r:id="rId14"/>
    <p:sldId id="388" r:id="rId15"/>
    <p:sldId id="389" r:id="rId16"/>
    <p:sldId id="390" r:id="rId17"/>
    <p:sldId id="395" r:id="rId18"/>
    <p:sldId id="393" r:id="rId19"/>
    <p:sldId id="394" r:id="rId20"/>
    <p:sldId id="396" r:id="rId21"/>
    <p:sldId id="397" r:id="rId22"/>
    <p:sldId id="398" r:id="rId23"/>
    <p:sldId id="399" r:id="rId24"/>
    <p:sldId id="400" r:id="rId25"/>
    <p:sldId id="401" r:id="rId26"/>
    <p:sldId id="403" r:id="rId27"/>
    <p:sldId id="41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3F003-ED30-4FBE-8CB4-37A30426C867}" v="4" dt="2019-12-05T02:59:52.442"/>
    <p1510:client id="{2ADF3801-4536-8261-F49F-11873ACA11EB}" v="589" dt="2019-11-25T05:13:08.066"/>
    <p1510:client id="{51636A03-A795-AC4A-8760-7CC6A9B69F6B}" v="60" dt="2019-11-25T06:08:00.862"/>
    <p1510:client id="{52A2E38A-0E54-D2A1-43CD-764A4E639EDD}" v="188" dt="2020-09-02T05:37:39.525"/>
    <p1510:client id="{68F94968-E6E9-A52B-274F-07DF94414311}" v="74" dt="2019-11-25T00:32:28.100"/>
    <p1510:client id="{7B4F58F3-A830-A702-3B25-5F449638F667}" v="6463" dt="2019-12-02T05:41:06.427"/>
    <p1510:client id="{85F7D3A7-0F46-4DE4-A478-7F3035F3ACBE}" v="553" dt="2019-12-04T06:13:11.154"/>
    <p1510:client id="{97C370A1-E9A6-479B-1CDE-EA5FD6EE7170}" v="1832" dt="2019-12-04T02:06:19.182"/>
    <p1510:client id="{997E034A-7C31-8CC8-1C69-0C11EE378029}" v="1340" dt="2019-11-25T01:40:39.947"/>
    <p1510:client id="{B32F2D08-C552-EEF4-7406-3A8DB99F23B0}" v="5" dt="2019-12-10T07:25:41.356"/>
    <p1510:client id="{BB8CC120-10A0-4148-E68B-2482C4C0E8A7}" v="50" dt="2020-08-30T05:51:46.156"/>
    <p1510:client id="{CD49E684-5907-64C5-EC33-6620381666BB}" v="457" dt="2019-12-04T01:45:19.186"/>
    <p1510:client id="{FAFB68EF-54B8-557B-71C8-57FDA040A779}" v="1799" dt="2019-11-25T06:05:43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9E566-E2E3-40C6-B67D-E67B65B3191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23C287-C260-44BD-B1C9-08C7D0C50F1D}">
      <dgm:prSet/>
      <dgm:spPr/>
      <dgm:t>
        <a:bodyPr/>
        <a:lstStyle/>
        <a:p>
          <a:r>
            <a:rPr lang="en-US" dirty="0"/>
            <a:t>Session </a:t>
          </a:r>
          <a:r>
            <a:rPr lang="en-US" dirty="0">
              <a:latin typeface="Calibri" panose="020F0502020204030204"/>
            </a:rPr>
            <a:t>6</a:t>
          </a:r>
          <a:endParaRPr lang="en-US" dirty="0"/>
        </a:p>
      </dgm:t>
    </dgm:pt>
    <dgm:pt modelId="{5BF643F8-82A2-4B36-AD86-3474EA90394F}" type="parTrans" cxnId="{0F58A030-2E79-4255-91A9-CB5200142BBC}">
      <dgm:prSet/>
      <dgm:spPr/>
      <dgm:t>
        <a:bodyPr/>
        <a:lstStyle/>
        <a:p>
          <a:endParaRPr lang="en-US"/>
        </a:p>
      </dgm:t>
    </dgm:pt>
    <dgm:pt modelId="{91534528-D790-4F24-A2F2-A3746819262F}" type="sibTrans" cxnId="{0F58A030-2E79-4255-91A9-CB5200142BBC}">
      <dgm:prSet/>
      <dgm:spPr/>
      <dgm:t>
        <a:bodyPr/>
        <a:lstStyle/>
        <a:p>
          <a:endParaRPr lang="en-US"/>
        </a:p>
      </dgm:t>
    </dgm:pt>
    <dgm:pt modelId="{53FA9CD2-0E9D-204F-B8AC-E7651A5A2C56}">
      <dgm:prSet/>
      <dgm:spPr/>
      <dgm:t>
        <a:bodyPr/>
        <a:lstStyle/>
        <a:p>
          <a:pPr rtl="0"/>
          <a:r>
            <a:rPr lang="en-US" dirty="0">
              <a:latin typeface="Calibri" panose="020F0502020204030204"/>
            </a:rPr>
            <a:t>Code + DB</a:t>
          </a:r>
          <a:endParaRPr lang="en-US" dirty="0"/>
        </a:p>
      </dgm:t>
    </dgm:pt>
    <dgm:pt modelId="{593223A6-DEE5-EF40-8ED5-903E31D8D922}" type="parTrans" cxnId="{869A10E5-9E0B-D742-83A5-F08628CEDC38}">
      <dgm:prSet/>
      <dgm:spPr/>
      <dgm:t>
        <a:bodyPr/>
        <a:lstStyle/>
        <a:p>
          <a:endParaRPr lang="en-US"/>
        </a:p>
      </dgm:t>
    </dgm:pt>
    <dgm:pt modelId="{67F03EB4-FEB0-7C47-9605-8CC94DF4B133}" type="sibTrans" cxnId="{869A10E5-9E0B-D742-83A5-F08628CEDC38}">
      <dgm:prSet/>
      <dgm:spPr/>
      <dgm:t>
        <a:bodyPr/>
        <a:lstStyle/>
        <a:p>
          <a:endParaRPr lang="en-US"/>
        </a:p>
      </dgm:t>
    </dgm:pt>
    <dgm:pt modelId="{D6C191E9-C87D-4348-A04E-1BA1B849ACEB}">
      <dgm:prSet phldr="0"/>
      <dgm:spPr/>
      <dgm:t>
        <a:bodyPr/>
        <a:lstStyle/>
        <a:p>
          <a:r>
            <a:rPr lang="en-US" dirty="0">
              <a:latin typeface="Calibri" panose="020F0502020204030204"/>
            </a:rPr>
            <a:t>MongoDB</a:t>
          </a:r>
        </a:p>
      </dgm:t>
    </dgm:pt>
    <dgm:pt modelId="{F62B77AD-14CE-4D66-850E-0E7A393D1D77}" type="parTrans" cxnId="{4FFC0505-CE08-4F64-952A-A676F1190747}">
      <dgm:prSet/>
      <dgm:spPr/>
    </dgm:pt>
    <dgm:pt modelId="{BDC5F8C9-A9CC-4A3C-9BD4-A989BEED734E}" type="sibTrans" cxnId="{4FFC0505-CE08-4F64-952A-A676F1190747}">
      <dgm:prSet/>
      <dgm:spPr/>
    </dgm:pt>
    <dgm:pt modelId="{601BD30C-D509-436B-9D29-E13B083BD8C9}">
      <dgm:prSet phldr="0"/>
      <dgm:spPr/>
      <dgm:t>
        <a:bodyPr/>
        <a:lstStyle/>
        <a:p>
          <a:pPr rtl="0"/>
          <a:r>
            <a:rPr lang="en-US" dirty="0">
              <a:latin typeface="Calibri" panose="020F0502020204030204"/>
            </a:rPr>
            <a:t>MySQL</a:t>
          </a:r>
        </a:p>
      </dgm:t>
    </dgm:pt>
    <dgm:pt modelId="{7707C0A2-A3AC-4216-AFF3-2A13D24625F6}" type="parTrans" cxnId="{477A09A7-2284-4F0D-A14F-C51EF7B81D1F}">
      <dgm:prSet/>
      <dgm:spPr/>
    </dgm:pt>
    <dgm:pt modelId="{E7F1F34C-D191-44B9-A3BA-043D97684228}" type="sibTrans" cxnId="{477A09A7-2284-4F0D-A14F-C51EF7B81D1F}">
      <dgm:prSet/>
      <dgm:spPr/>
    </dgm:pt>
    <dgm:pt modelId="{80B04BAF-C7FB-4DCD-8258-819EA6DFC7EA}">
      <dgm:prSet phldr="0"/>
      <dgm:spPr/>
      <dgm:t>
        <a:bodyPr/>
        <a:lstStyle/>
        <a:p>
          <a:endParaRPr lang="en-US" dirty="0">
            <a:latin typeface="Calibri" panose="020F0502020204030204"/>
          </a:endParaRPr>
        </a:p>
      </dgm:t>
    </dgm:pt>
    <dgm:pt modelId="{22FF9DF0-1D9B-4DEA-B1FB-E4C4C7D11EE2}" type="parTrans" cxnId="{49F714AF-0597-4871-98DF-CBB7F89FB7A7}">
      <dgm:prSet/>
      <dgm:spPr/>
    </dgm:pt>
    <dgm:pt modelId="{F7B6E946-D715-43C0-A8E1-A79645A7F529}" type="sibTrans" cxnId="{49F714AF-0597-4871-98DF-CBB7F89FB7A7}">
      <dgm:prSet/>
      <dgm:spPr/>
    </dgm:pt>
    <dgm:pt modelId="{73740388-7851-2F4D-94C9-B02E40428880}" type="pres">
      <dgm:prSet presAssocID="{0F59E566-E2E3-40C6-B67D-E67B65B31911}" presName="linear" presStyleCnt="0">
        <dgm:presLayoutVars>
          <dgm:animLvl val="lvl"/>
          <dgm:resizeHandles val="exact"/>
        </dgm:presLayoutVars>
      </dgm:prSet>
      <dgm:spPr/>
    </dgm:pt>
    <dgm:pt modelId="{9A414EB2-E07A-B849-BB71-33A9DE10DE04}" type="pres">
      <dgm:prSet presAssocID="{8723C287-C260-44BD-B1C9-08C7D0C50F1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914D614-8A67-1E4B-8352-FE321F619AD1}" type="pres">
      <dgm:prSet presAssocID="{8723C287-C260-44BD-B1C9-08C7D0C50F1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FFC0505-CE08-4F64-952A-A676F1190747}" srcId="{53FA9CD2-0E9D-204F-B8AC-E7651A5A2C56}" destId="{D6C191E9-C87D-4348-A04E-1BA1B849ACEB}" srcOrd="1" destOrd="0" parTransId="{F62B77AD-14CE-4D66-850E-0E7A393D1D77}" sibTransId="{BDC5F8C9-A9CC-4A3C-9BD4-A989BEED734E}"/>
    <dgm:cxn modelId="{42ADDB12-0E8B-4015-A254-BFBDA565BA98}" type="presOf" srcId="{80B04BAF-C7FB-4DCD-8258-819EA6DFC7EA}" destId="{C914D614-8A67-1E4B-8352-FE321F619AD1}" srcOrd="0" destOrd="3" presId="urn:microsoft.com/office/officeart/2005/8/layout/vList2"/>
    <dgm:cxn modelId="{4392442E-57DD-4141-9245-D49E20C9D86A}" type="presOf" srcId="{601BD30C-D509-436B-9D29-E13B083BD8C9}" destId="{C914D614-8A67-1E4B-8352-FE321F619AD1}" srcOrd="0" destOrd="1" presId="urn:microsoft.com/office/officeart/2005/8/layout/vList2"/>
    <dgm:cxn modelId="{0F58A030-2E79-4255-91A9-CB5200142BBC}" srcId="{0F59E566-E2E3-40C6-B67D-E67B65B31911}" destId="{8723C287-C260-44BD-B1C9-08C7D0C50F1D}" srcOrd="0" destOrd="0" parTransId="{5BF643F8-82A2-4B36-AD86-3474EA90394F}" sibTransId="{91534528-D790-4F24-A2F2-A3746819262F}"/>
    <dgm:cxn modelId="{477A09A7-2284-4F0D-A14F-C51EF7B81D1F}" srcId="{53FA9CD2-0E9D-204F-B8AC-E7651A5A2C56}" destId="{601BD30C-D509-436B-9D29-E13B083BD8C9}" srcOrd="0" destOrd="0" parTransId="{7707C0A2-A3AC-4216-AFF3-2A13D24625F6}" sibTransId="{E7F1F34C-D191-44B9-A3BA-043D97684228}"/>
    <dgm:cxn modelId="{49F714AF-0597-4871-98DF-CBB7F89FB7A7}" srcId="{8723C287-C260-44BD-B1C9-08C7D0C50F1D}" destId="{80B04BAF-C7FB-4DCD-8258-819EA6DFC7EA}" srcOrd="1" destOrd="0" parTransId="{22FF9DF0-1D9B-4DEA-B1FB-E4C4C7D11EE2}" sibTransId="{F7B6E946-D715-43C0-A8E1-A79645A7F529}"/>
    <dgm:cxn modelId="{EB66C7C3-DF5F-A04A-9DF0-4F59C4015ABD}" type="presOf" srcId="{0F59E566-E2E3-40C6-B67D-E67B65B31911}" destId="{73740388-7851-2F4D-94C9-B02E40428880}" srcOrd="0" destOrd="0" presId="urn:microsoft.com/office/officeart/2005/8/layout/vList2"/>
    <dgm:cxn modelId="{626F44D4-B865-4729-8240-41A2CDB3D896}" type="presOf" srcId="{8723C287-C260-44BD-B1C9-08C7D0C50F1D}" destId="{9A414EB2-E07A-B849-BB71-33A9DE10DE04}" srcOrd="0" destOrd="0" presId="urn:microsoft.com/office/officeart/2005/8/layout/vList2"/>
    <dgm:cxn modelId="{869A10E5-9E0B-D742-83A5-F08628CEDC38}" srcId="{8723C287-C260-44BD-B1C9-08C7D0C50F1D}" destId="{53FA9CD2-0E9D-204F-B8AC-E7651A5A2C56}" srcOrd="0" destOrd="0" parTransId="{593223A6-DEE5-EF40-8ED5-903E31D8D922}" sibTransId="{67F03EB4-FEB0-7C47-9605-8CC94DF4B133}"/>
    <dgm:cxn modelId="{2D2B87FD-936F-4FCC-BCF6-ABEBA89E34AC}" type="presOf" srcId="{D6C191E9-C87D-4348-A04E-1BA1B849ACEB}" destId="{C914D614-8A67-1E4B-8352-FE321F619AD1}" srcOrd="0" destOrd="2" presId="urn:microsoft.com/office/officeart/2005/8/layout/vList2"/>
    <dgm:cxn modelId="{C600B9FF-C92E-4FC9-9459-1D7BCB3A6284}" type="presOf" srcId="{53FA9CD2-0E9D-204F-B8AC-E7651A5A2C56}" destId="{C914D614-8A67-1E4B-8352-FE321F619AD1}" srcOrd="0" destOrd="0" presId="urn:microsoft.com/office/officeart/2005/8/layout/vList2"/>
    <dgm:cxn modelId="{EF15BBD9-7405-4B98-B9EE-D09C60F6A22D}" type="presParOf" srcId="{73740388-7851-2F4D-94C9-B02E40428880}" destId="{9A414EB2-E07A-B849-BB71-33A9DE10DE04}" srcOrd="0" destOrd="0" presId="urn:microsoft.com/office/officeart/2005/8/layout/vList2"/>
    <dgm:cxn modelId="{FA5AE1AE-0D6A-4A4B-B25E-D019D23E87C1}" type="presParOf" srcId="{73740388-7851-2F4D-94C9-B02E40428880}" destId="{C914D614-8A67-1E4B-8352-FE321F619AD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14EB2-E07A-B849-BB71-33A9DE10DE04}">
      <dsp:nvSpPr>
        <dsp:cNvPr id="0" name=""/>
        <dsp:cNvSpPr/>
      </dsp:nvSpPr>
      <dsp:spPr>
        <a:xfrm>
          <a:off x="0" y="257399"/>
          <a:ext cx="6089650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Session </a:t>
          </a:r>
          <a:r>
            <a:rPr lang="en-US" sz="6500" kern="1200" dirty="0">
              <a:latin typeface="Calibri" panose="020F0502020204030204"/>
            </a:rPr>
            <a:t>6</a:t>
          </a:r>
          <a:endParaRPr lang="en-US" sz="6500" kern="1200" dirty="0"/>
        </a:p>
      </dsp:txBody>
      <dsp:txXfrm>
        <a:off x="76105" y="333504"/>
        <a:ext cx="5937440" cy="1406815"/>
      </dsp:txXfrm>
    </dsp:sp>
    <dsp:sp modelId="{C914D614-8A67-1E4B-8352-FE321F619AD1}">
      <dsp:nvSpPr>
        <dsp:cNvPr id="0" name=""/>
        <dsp:cNvSpPr/>
      </dsp:nvSpPr>
      <dsp:spPr>
        <a:xfrm>
          <a:off x="0" y="1816425"/>
          <a:ext cx="6089650" cy="349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46" tIns="82550" rIns="462280" bIns="82550" numCol="1" spcCol="1270" anchor="t" anchorCtr="0">
          <a:noAutofit/>
        </a:bodyPr>
        <a:lstStyle/>
        <a:p>
          <a:pPr marL="285750" lvl="1" indent="-285750" algn="l" defTabSz="2266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100" kern="1200" dirty="0">
              <a:latin typeface="Calibri" panose="020F0502020204030204"/>
            </a:rPr>
            <a:t>Code + DB</a:t>
          </a:r>
          <a:endParaRPr lang="en-US" sz="5100" kern="1200" dirty="0"/>
        </a:p>
        <a:p>
          <a:pPr marL="571500" lvl="2" indent="-285750" algn="l" defTabSz="2266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100" kern="1200" dirty="0">
              <a:latin typeface="Calibri" panose="020F0502020204030204"/>
            </a:rPr>
            <a:t>MySQL</a:t>
          </a:r>
        </a:p>
        <a:p>
          <a:pPr marL="571500" lvl="2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100" kern="1200" dirty="0">
              <a:latin typeface="Calibri" panose="020F0502020204030204"/>
            </a:rPr>
            <a:t>MongoDB</a:t>
          </a: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5100" kern="1200" dirty="0">
            <a:latin typeface="Calibri" panose="020F0502020204030204"/>
          </a:endParaRPr>
        </a:p>
      </dsp:txBody>
      <dsp:txXfrm>
        <a:off x="0" y="1816425"/>
        <a:ext cx="6089650" cy="349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1CF35-B584-6D4C-8747-AB049F9AFCD6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0009E-022A-114E-B8B8-7A0F8BA2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39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7DC9-C781-9A48-833C-638D3A18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ED764-B6ED-2F49-9EC0-19B484A13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2E8D-D8E3-F34A-ADD7-C4ADA2CA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C82D0-E233-CB43-ACED-517CD227B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B5C9A-5129-084F-919E-0AF92F8A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0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AF6A-3DAD-364B-A442-22AB5951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B65F3-38EA-8F4B-9AC1-87EF80CC2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106D-3879-9445-A165-2D52645D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2C42-26C3-644A-9C87-745039B4E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17141-A8B6-DD48-8B24-81EFD623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7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FBC75-C752-D942-B546-A1B8B09CE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94FBC-8EB9-F44C-BEFE-B0AB1FB73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4198D-AABA-484A-9A20-F4B45F5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A5391-A7BA-7845-B74A-ECA94569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F25CD-3903-274A-9F7A-D0F0CDCB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4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0DFD-21A1-E048-9FC5-DB6255BE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42403-D351-564F-BC0D-1FC1D84E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7A0CF-B72B-C04E-9758-F31F5E31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137A-2928-DB4A-B406-1905EFB9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392D6-D35E-4C44-BB2A-73045E80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0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257B-7853-814E-B40A-C6E58A33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DB2A5-BE23-244B-A19D-53A28D56D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4B6ED-C058-7046-BF11-16D81D73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98FF3-5BCD-F045-A7ED-44434D81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3629-5AB1-C044-9F55-8A724913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5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6E3B-3746-5944-B234-7B4205FB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418D-B763-A04F-8E2D-11F357E2E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8F484-96C4-BF4D-B82B-E2357706E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8E440-A72D-6248-859D-AA285E70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03E9F-A1AE-E245-89DC-73D7C7B7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8B775-C9AA-4348-A409-F4431965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1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DC00-CC3B-8A44-B882-436F1B1C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83766-EF93-4C42-AED9-FE2BF49E8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D0924-F4D5-BD46-9E36-73B6873EC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28825-2759-3843-BA86-5B0FDCCCC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A70EC-A566-5049-9278-277D90932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F9C8D-E747-3343-8603-0CCC2D1F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95496-3643-3443-A2D0-6493A1D1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6AC9F1-0042-5D42-B8AE-6E33979F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0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EAAC1-131C-FD4B-B678-E7D3A8E1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07A88-BA78-924D-8043-D8CC08B0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5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78C877-3015-D94D-855A-4C7D3727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F362E-A41B-9342-93CC-05A25B2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37874-8137-1D45-AC90-7A4B3742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0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3A03-0575-9A45-8C60-39E8E423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B8E0-020F-CC4B-A1EC-77A4F79AC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C4B3A-4593-0A4B-9889-9A16C2B9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CC3C2-53F8-7F4E-B7FF-18183543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BB100-C42B-4E41-A162-3E5E783A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C85B9-8DBE-7F48-A933-E5AFD095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2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C3E-C9CE-A744-94D1-49015315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6BE83-EE7C-5649-9909-FEE30D910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512FB-F880-E646-8C3F-5E0B746E8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F72A6-680D-CE40-9F37-A541462F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98E4F-7D1F-9848-AF77-7DACF117D58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7DDE8-0AED-2D46-BE2B-DA823E4B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543D3-3ABA-9C49-A218-DBD4DBEA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5B5AB-5C38-B645-9063-56E5200D4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1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F4BFC-A752-C048-902C-EA6E43138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C9D3F-2ACF-6B48-A976-E56A7F67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63FBD-E71A-4E48-BEBA-AD399A67DB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5003639" y="6499106"/>
            <a:ext cx="1339287" cy="358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02FAB5-3967-1445-9795-784D81A1CD82}"/>
              </a:ext>
            </a:extLst>
          </p:cNvPr>
          <p:cNvSpPr txBox="1"/>
          <p:nvPr userDrawn="1"/>
        </p:nvSpPr>
        <p:spPr>
          <a:xfrm>
            <a:off x="7765650" y="6519446"/>
            <a:ext cx="3588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>
                <a:solidFill>
                  <a:schemeClr val="bg1">
                    <a:lumMod val="65000"/>
                  </a:schemeClr>
                </a:solidFill>
              </a:rPr>
              <a:t>VGP320 – Database Programming</a:t>
            </a:r>
          </a:p>
        </p:txBody>
      </p:sp>
    </p:spTree>
    <p:extLst>
      <p:ext uri="{BB962C8B-B14F-4D97-AF65-F5344CB8AC3E}">
        <p14:creationId xmlns:p14="http://schemas.microsoft.com/office/powerpoint/2010/main" val="119544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s.mysql.com/docs/world.sql.zi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download" TargetMode="External"/><Relationship Id="rId7" Type="http://schemas.openxmlformats.org/officeDocument/2006/relationships/hyperlink" Target="https://dev.mysql.com/doc/connector-net/en/connector-net-tutorials.html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core/tutorials/with-visual-studio-code" TargetMode="External"/><Relationship Id="rId5" Type="http://schemas.openxmlformats.org/officeDocument/2006/relationships/hyperlink" Target="https://code.visualstudio.com/docs/editor/extension-gallery" TargetMode="External"/><Relationship Id="rId4" Type="http://schemas.openxmlformats.org/officeDocument/2006/relationships/hyperlink" Target="https://marketplace.visualstudio.com/items?itemName=ms-vscode.csharp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Networking.UploadHandler.html" TargetMode="External"/><Relationship Id="rId2" Type="http://schemas.openxmlformats.org/officeDocument/2006/relationships/hyperlink" Target="https://docs.unity3d.com/ScriptReference/Networking.DownloadHandl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ScriptReference/Networking.UnityWebReques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996D4-D38F-6049-865F-7DFE4E5E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VGP320 - Database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32A22-214D-6741-BA2A-6FB4A05F6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Gustavo Fernandes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6" descr="Programmer">
            <a:extLst>
              <a:ext uri="{FF2B5EF4-FFF2-40B4-BE49-F238E27FC236}">
                <a16:creationId xmlns:a16="http://schemas.microsoft.com/office/drawing/2014/main" id="{3CD490A8-704B-424C-961C-25363EBC4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 dirty="0">
                <a:cs typeface="Calibri" panose="020F0502020204030204"/>
              </a:rPr>
              <a:t> examples</a:t>
            </a:r>
          </a:p>
          <a:p>
            <a:pPr lvl="1"/>
            <a:r>
              <a:rPr lang="en-US" dirty="0">
                <a:cs typeface="Calibri" panose="020F0502020204030204"/>
              </a:rPr>
              <a:t>C#/.NET platform makes use of ADO.NET</a:t>
            </a:r>
            <a:endParaRPr lang="en-US"/>
          </a:p>
          <a:p>
            <a:pPr lvl="1"/>
            <a:r>
              <a:rPr lang="en-US" b="1" dirty="0">
                <a:ea typeface="+mn-lt"/>
                <a:cs typeface="+mn-lt"/>
              </a:rPr>
              <a:t>ADO.NET</a:t>
            </a:r>
            <a:endParaRPr lang="en-US" b="1">
              <a:ea typeface="+mn-lt"/>
              <a:cs typeface="+mn-lt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Data access technology from the Microsoft .NET Framework that provides communication between relational and non-relational systems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cs typeface="Calibri" panose="020F0502020204030204"/>
              </a:rPr>
              <a:t>In the following examples we'll make use of MySQL Connector/NET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It implements the required ADO.NET interfaces</a:t>
            </a:r>
            <a:endParaRPr lang="en-US">
              <a:cs typeface="Calibri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Connector/NET is a fully managed ADO.NET data provider written in 100% pure C#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34B0FF-DDC7-4176-9672-23D74BE6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270" y="365008"/>
            <a:ext cx="4980053" cy="60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Hello World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cs typeface="Calibri" panose="020F0502020204030204"/>
              </a:rPr>
              <a:t>Open MySQL workbench and import the database </a:t>
            </a:r>
            <a:r>
              <a:rPr lang="en-US" b="1">
                <a:cs typeface="Calibri" panose="020F0502020204030204"/>
              </a:rPr>
              <a:t>world </a:t>
            </a:r>
            <a:r>
              <a:rPr lang="en-US">
                <a:cs typeface="Calibri" panose="020F0502020204030204"/>
              </a:rPr>
              <a:t>from MySQL examples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 dirty="0">
                <a:cs typeface="Calibri" panose="020F0502020204030204"/>
                <a:hlinkClick r:id="rId2"/>
              </a:rPr>
              <a:t>https://downloads.mysql.com/docs/world.sql.zip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cs typeface="Calibri" panose="020F0502020204030204"/>
              </a:rPr>
              <a:t>Download the file and extract to your Desktop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Open mysql console</a:t>
            </a:r>
          </a:p>
          <a:p>
            <a:pPr lvl="2"/>
            <a:r>
              <a:rPr lang="en-US" sz="2400">
                <a:ea typeface="+mn-lt"/>
                <a:cs typeface="+mn-lt"/>
              </a:rPr>
              <a:t>Windows -&gt; cmd -&gt; mysql, OR</a:t>
            </a:r>
          </a:p>
          <a:p>
            <a:pPr lvl="2"/>
            <a:r>
              <a:rPr lang="en-US" sz="2400">
                <a:ea typeface="+mn-lt"/>
                <a:cs typeface="+mn-lt"/>
              </a:rPr>
              <a:t>MySQL Workbench -&gt; Tools -&gt; "Start Shell..."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sz="2800">
                <a:cs typeface="Calibri" panose="020F0502020204030204"/>
              </a:rPr>
              <a:t>Run (change the path to your own path)</a:t>
            </a:r>
            <a:endParaRPr lang="en-US" sz="2800" dirty="0">
              <a:cs typeface="Calibri" panose="020F0502020204030204"/>
            </a:endParaRPr>
          </a:p>
          <a:p>
            <a:pPr lvl="2"/>
            <a:r>
              <a:rPr lang="en-US" sz="2400">
                <a:ea typeface="+mn-lt"/>
                <a:cs typeface="+mn-lt"/>
              </a:rPr>
              <a:t>SOURCE C:\Users\Administrator\Desktop\world.sql</a:t>
            </a:r>
            <a:endParaRPr lang="en-US" sz="2400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045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Hello World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Confirm data is imported: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use world;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show tables;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SELECT COUNT(*) FROM city; // 4079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SELECT COUNT(*) FROM country; // 239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select count(*) from countrylanguage; // 984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 The data set is available as a set of three tables:</a:t>
            </a:r>
            <a:endParaRPr lang="en-US"/>
          </a:p>
          <a:p>
            <a:pPr lvl="2"/>
            <a:r>
              <a:rPr lang="en-US">
                <a:ea typeface="+mn-lt"/>
                <a:cs typeface="+mn-lt"/>
              </a:rPr>
              <a:t>country: Information about countries of the world.</a:t>
            </a:r>
            <a:endParaRPr lang="en-US">
              <a:cs typeface="Calibri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city: Information about some of the cities in those countries.</a:t>
            </a:r>
            <a:endParaRPr lang="en-US"/>
          </a:p>
          <a:p>
            <a:pPr lvl="2"/>
            <a:r>
              <a:rPr lang="en-US">
                <a:ea typeface="+mn-lt"/>
                <a:cs typeface="+mn-lt"/>
              </a:rPr>
              <a:t>countrylanguage: Languages spoken in each country.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6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Hello World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 dirty="0">
                <a:cs typeface="Calibri" panose="020F0502020204030204"/>
              </a:rPr>
              <a:t>Setup</a:t>
            </a:r>
            <a:endParaRPr lang="en-US" b="1" dirty="0">
              <a:cs typeface="Calibri" panose="020F0502020204030204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Install </a:t>
            </a:r>
            <a:r>
              <a:rPr lang="en-US" dirty="0">
                <a:ea typeface="+mn-lt"/>
                <a:cs typeface="+mn-lt"/>
                <a:hlinkClick r:id="rId2"/>
              </a:rPr>
              <a:t>Visual Studio Code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/>
          </a:p>
          <a:p>
            <a:pPr lvl="2"/>
            <a:r>
              <a:rPr lang="en-US" dirty="0">
                <a:ea typeface="+mn-lt"/>
                <a:cs typeface="+mn-lt"/>
              </a:rPr>
              <a:t>Install the </a:t>
            </a:r>
            <a:r>
              <a:rPr lang="en-US" dirty="0">
                <a:ea typeface="+mn-lt"/>
                <a:cs typeface="+mn-lt"/>
                <a:hlinkClick r:id="rId3"/>
              </a:rPr>
              <a:t>.NET Core SDK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Install the </a:t>
            </a:r>
            <a:r>
              <a:rPr lang="en-US" dirty="0">
                <a:ea typeface="+mn-lt"/>
                <a:cs typeface="+mn-lt"/>
                <a:hlinkClick r:id="rId4"/>
              </a:rPr>
              <a:t>C# extension</a:t>
            </a:r>
            <a:r>
              <a:rPr lang="en-US" dirty="0">
                <a:ea typeface="+mn-lt"/>
                <a:cs typeface="+mn-lt"/>
              </a:rPr>
              <a:t> for Visual Studio Code. For more information about how to install extensions on Visual Studio Code, see </a:t>
            </a:r>
            <a:r>
              <a:rPr lang="en-US" dirty="0">
                <a:ea typeface="+mn-lt"/>
                <a:cs typeface="+mn-lt"/>
                <a:hlinkClick r:id="rId5"/>
              </a:rPr>
              <a:t>VS Code Extension Marketplace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Follow example from</a:t>
            </a:r>
          </a:p>
          <a:p>
            <a:pPr lvl="2"/>
            <a:r>
              <a:rPr lang="en-US" sz="2400" dirty="0">
                <a:ea typeface="+mn-lt"/>
                <a:cs typeface="+mn-lt"/>
                <a:hlinkClick r:id="rId6"/>
              </a:rPr>
              <a:t>https://docs.microsoft.com/en-us/dotnet/core/tutorials/with-visual-studio-code</a:t>
            </a:r>
            <a:endParaRPr lang="en-US" sz="240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Make sure your "Hello World" example works before proceeding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cs typeface="Calibri" panose="020F0502020204030204"/>
              </a:rPr>
              <a:t>The following examples were copied/based from: 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>
                <a:ea typeface="+mn-lt"/>
                <a:cs typeface="+mn-lt"/>
                <a:hlinkClick r:id="rId7"/>
              </a:rPr>
              <a:t>https://dev.mysql.com/doc/connector-net/en/connector-net-tutorials.html</a:t>
            </a:r>
            <a:endParaRPr lang="en-US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19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77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 dirty="0">
                <a:cs typeface="Calibri" panose="020F0502020204030204"/>
              </a:rPr>
              <a:t> - MySQL Example01</a:t>
            </a:r>
          </a:p>
          <a:p>
            <a:pPr lvl="1"/>
            <a:r>
              <a:rPr lang="en-US" dirty="0">
                <a:ea typeface="+mn-lt"/>
                <a:cs typeface="+mn-lt"/>
              </a:rPr>
              <a:t>Create a class </a:t>
            </a:r>
            <a:r>
              <a:rPr lang="en-US" i="1" dirty="0" err="1">
                <a:ea typeface="+mn-lt"/>
                <a:cs typeface="+mn-lt"/>
              </a:rPr>
              <a:t>ExampleDB</a:t>
            </a:r>
            <a:endParaRPr lang="en-US" i="1" dirty="0" err="1">
              <a:cs typeface="Calibri" panose="020F0502020204030204"/>
            </a:endParaRPr>
          </a:p>
          <a:p>
            <a:pPr lvl="1"/>
            <a:r>
              <a:rPr lang="en-US" dirty="0">
                <a:cs typeface="Calibri" panose="020F0502020204030204"/>
              </a:rPr>
              <a:t>Create method </a:t>
            </a:r>
            <a:r>
              <a:rPr lang="en-US" i="1" dirty="0">
                <a:cs typeface="Calibri" panose="020F0502020204030204"/>
              </a:rPr>
              <a:t>example01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lvl="1"/>
            <a:r>
              <a:rPr lang="en-US" dirty="0">
                <a:cs typeface="Calibri" panose="020F0502020204030204"/>
              </a:rPr>
              <a:t>You need to change your file *</a:t>
            </a:r>
            <a:r>
              <a:rPr lang="en-US" dirty="0" err="1">
                <a:cs typeface="Calibri" panose="020F0502020204030204"/>
              </a:rPr>
              <a:t>csproj</a:t>
            </a:r>
            <a:r>
              <a:rPr lang="en-US" dirty="0">
                <a:cs typeface="Calibri" panose="020F0502020204030204"/>
              </a:rPr>
              <a:t> and add the following property:</a:t>
            </a:r>
            <a:endParaRPr lang="en-US" i="1" dirty="0">
              <a:cs typeface="Calibri" panose="020F0502020204030204"/>
            </a:endParaRPr>
          </a:p>
          <a:p>
            <a:pPr marL="914400" lvl="2" indent="0">
              <a:buNone/>
            </a:pPr>
            <a:r>
              <a:rPr lang="en-US" sz="1400" dirty="0">
                <a:ea typeface="+mn-lt"/>
                <a:cs typeface="+mn-lt"/>
              </a:rPr>
              <a:t>&lt;</a:t>
            </a:r>
            <a:r>
              <a:rPr lang="en-US" sz="1400" dirty="0" err="1">
                <a:ea typeface="+mn-lt"/>
                <a:cs typeface="+mn-lt"/>
              </a:rPr>
              <a:t>StartupObject</a:t>
            </a:r>
            <a:r>
              <a:rPr lang="en-US" sz="1400" dirty="0">
                <a:ea typeface="+mn-lt"/>
                <a:cs typeface="+mn-lt"/>
              </a:rPr>
              <a:t>&gt;</a:t>
            </a:r>
          </a:p>
          <a:p>
            <a:pPr marL="1371600" lvl="3" indent="0">
              <a:buNone/>
            </a:pPr>
            <a:r>
              <a:rPr lang="en-US" sz="1200" dirty="0" err="1">
                <a:ea typeface="+mn-lt"/>
                <a:cs typeface="+mn-lt"/>
              </a:rPr>
              <a:t>Myapp.ExampleDB</a:t>
            </a:r>
            <a:endParaRPr lang="en-US" sz="1200">
              <a:ea typeface="+mn-lt"/>
              <a:cs typeface="+mn-lt"/>
            </a:endParaRPr>
          </a:p>
          <a:p>
            <a:pPr marL="914400" lvl="2" indent="0">
              <a:buNone/>
            </a:pPr>
            <a:r>
              <a:rPr lang="en-US" sz="1400" dirty="0">
                <a:ea typeface="+mn-lt"/>
                <a:cs typeface="+mn-lt"/>
              </a:rPr>
              <a:t>&lt;/</a:t>
            </a:r>
            <a:r>
              <a:rPr lang="en-US" sz="1400" dirty="0" err="1">
                <a:ea typeface="+mn-lt"/>
                <a:cs typeface="+mn-lt"/>
              </a:rPr>
              <a:t>StartupObject</a:t>
            </a:r>
            <a:r>
              <a:rPr lang="en-US" sz="1400" dirty="0">
                <a:ea typeface="+mn-lt"/>
                <a:cs typeface="+mn-lt"/>
              </a:rPr>
              <a:t>&gt;</a:t>
            </a:r>
            <a:endParaRPr lang="en-US" sz="1400" dirty="0">
              <a:cs typeface="Calibri"/>
            </a:endParaRPr>
          </a:p>
          <a:p>
            <a:pPr lvl="1"/>
            <a:r>
              <a:rPr lang="en-US" dirty="0">
                <a:cs typeface="Calibri" panose="020F0502020204030204"/>
              </a:rPr>
              <a:t>Make sure to run</a:t>
            </a:r>
          </a:p>
          <a:p>
            <a:pPr lvl="2"/>
            <a:r>
              <a:rPr lang="en-US" sz="1400" dirty="0">
                <a:ea typeface="+mn-lt"/>
                <a:cs typeface="+mn-lt"/>
              </a:rPr>
              <a:t>dotnet add package </a:t>
            </a:r>
            <a:r>
              <a:rPr lang="en-US" sz="1400" dirty="0" err="1">
                <a:ea typeface="+mn-lt"/>
                <a:cs typeface="+mn-lt"/>
              </a:rPr>
              <a:t>MySql.Data</a:t>
            </a:r>
            <a:r>
              <a:rPr lang="en-US" sz="1400" dirty="0">
                <a:ea typeface="+mn-lt"/>
                <a:cs typeface="+mn-lt"/>
              </a:rPr>
              <a:t> --version 8.0.21</a:t>
            </a:r>
            <a:endParaRPr lang="en-US" sz="1400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957A24-E63C-410C-9CCC-B61BE77B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53" y="4298"/>
            <a:ext cx="5921121" cy="64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Connect to </a:t>
            </a:r>
            <a:r>
              <a:rPr lang="en-US" b="1">
                <a:ea typeface="+mn-lt"/>
                <a:cs typeface="+mn-lt"/>
              </a:rPr>
              <a:t>MySQL </a:t>
            </a:r>
            <a:r>
              <a:rPr lang="en-US" b="1">
                <a:cs typeface="Calibri" panose="020F0502020204030204"/>
              </a:rPr>
              <a:t>DB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When the MySqlConnection constructor is invoked, it returns a connection object, which is used for subsequent database operations. </a:t>
            </a:r>
            <a:endParaRPr lang="en-US" i="1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Open the connection before any other operations take place. </a:t>
            </a:r>
            <a:endParaRPr lang="en-US" i="1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Before the application exits, close the connection to the database by calling Close on the connection object.</a:t>
            </a:r>
            <a:endParaRPr lang="en-US" i="1">
              <a:ea typeface="+mn-lt"/>
              <a:cs typeface="+mn-lt"/>
            </a:endParaRPr>
          </a:p>
          <a:p>
            <a:pPr lvl="2"/>
            <a:endParaRPr lang="en-US" dirty="0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Sometimes an attempt to perform an Open on a connection object can fail, generating an exception that can be handled using standard exception handling code.</a:t>
            </a:r>
            <a:endParaRPr lang="en-US"/>
          </a:p>
          <a:p>
            <a:pPr lvl="1"/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057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Connect to </a:t>
            </a:r>
            <a:r>
              <a:rPr lang="en-US" b="1">
                <a:ea typeface="+mn-lt"/>
                <a:cs typeface="+mn-lt"/>
              </a:rPr>
              <a:t>MySQL </a:t>
            </a:r>
            <a:r>
              <a:rPr lang="en-US" b="1">
                <a:cs typeface="Calibri" panose="020F0502020204030204"/>
              </a:rPr>
              <a:t>DB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When a connection has been established with the MySQL database, the next step is carry out the desired database operations. This can be achieved using the </a:t>
            </a:r>
            <a:r>
              <a:rPr lang="en-US">
                <a:latin typeface="Consolas"/>
                <a:cs typeface="Calibri"/>
              </a:rPr>
              <a:t>MySqlCommand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object.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MySqlCommand provides several methods. 3 important ones:</a:t>
            </a:r>
            <a:endParaRPr lang="en-US" dirty="0">
              <a:cs typeface="Calibri"/>
            </a:endParaRPr>
          </a:p>
          <a:p>
            <a:pPr lvl="2"/>
            <a:r>
              <a:rPr lang="en-US" b="1">
                <a:ea typeface="+mn-lt"/>
                <a:cs typeface="+mn-lt"/>
              </a:rPr>
              <a:t>ExecuteReader </a:t>
            </a:r>
            <a:r>
              <a:rPr lang="en-US">
                <a:ea typeface="+mn-lt"/>
                <a:cs typeface="+mn-lt"/>
              </a:rPr>
              <a:t>to query the database. Results are usually returned in a MySqlDataReader object, created by ExecuteReader.</a:t>
            </a:r>
            <a:endParaRPr lang="en-US">
              <a:cs typeface="Calibri"/>
            </a:endParaRPr>
          </a:p>
          <a:p>
            <a:pPr lvl="2"/>
            <a:r>
              <a:rPr lang="en-US" b="1">
                <a:ea typeface="+mn-lt"/>
                <a:cs typeface="+mn-lt"/>
              </a:rPr>
              <a:t>ExecuteNonQuery </a:t>
            </a:r>
            <a:r>
              <a:rPr lang="en-US">
                <a:ea typeface="+mn-lt"/>
                <a:cs typeface="+mn-lt"/>
              </a:rPr>
              <a:t>to insert, update, and delete data.</a:t>
            </a:r>
            <a:endParaRPr lang="en-US"/>
          </a:p>
          <a:p>
            <a:pPr lvl="2"/>
            <a:r>
              <a:rPr lang="en-US" b="1">
                <a:ea typeface="+mn-lt"/>
                <a:cs typeface="+mn-lt"/>
              </a:rPr>
              <a:t>ExecuteScalar </a:t>
            </a:r>
            <a:r>
              <a:rPr lang="en-US">
                <a:ea typeface="+mn-lt"/>
                <a:cs typeface="+mn-lt"/>
              </a:rPr>
              <a:t>to return a single value.</a:t>
            </a:r>
            <a:endParaRPr lang="en-US"/>
          </a:p>
          <a:p>
            <a:pPr lvl="2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65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29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</a:t>
            </a:r>
            <a:r>
              <a:rPr lang="en-US" b="1" dirty="0">
                <a:cs typeface="Calibri" panose="020F0502020204030204"/>
              </a:rPr>
              <a:t> </a:t>
            </a:r>
            <a:r>
              <a:rPr lang="en-US" b="1">
                <a:ea typeface="+mn-lt"/>
                <a:cs typeface="+mn-lt"/>
              </a:rPr>
              <a:t> MySQL </a:t>
            </a:r>
            <a:r>
              <a:rPr lang="en-US" b="1">
                <a:cs typeface="Calibri" panose="020F0502020204030204"/>
              </a:rPr>
              <a:t>Example02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Create a method e</a:t>
            </a:r>
            <a:r>
              <a:rPr lang="en-US" i="1">
                <a:ea typeface="+mn-lt"/>
                <a:cs typeface="+mn-lt"/>
              </a:rPr>
              <a:t>xample02</a:t>
            </a:r>
          </a:p>
          <a:p>
            <a:pPr lvl="1"/>
            <a:r>
              <a:rPr lang="en-US">
                <a:cs typeface="Calibri" panose="020F0502020204030204"/>
              </a:rPr>
              <a:t>Change your Main() to run </a:t>
            </a:r>
            <a:r>
              <a:rPr lang="en-US" i="1">
                <a:cs typeface="Calibri" panose="020F0502020204030204"/>
              </a:rPr>
              <a:t>example02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lvl="1"/>
            <a:endParaRPr lang="en-US" i="1" dirty="0">
              <a:cs typeface="Calibri" panose="020F0502020204030204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07F2FC-BC3D-47FE-AE6E-B1768D83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10" y="165927"/>
            <a:ext cx="7303452" cy="66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8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045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</a:t>
            </a:r>
            <a:r>
              <a:rPr lang="en-US" b="1" dirty="0">
                <a:cs typeface="Calibri" panose="020F0502020204030204"/>
              </a:rPr>
              <a:t> </a:t>
            </a:r>
            <a:r>
              <a:rPr lang="en-US" b="1">
                <a:ea typeface="+mn-lt"/>
                <a:cs typeface="+mn-lt"/>
              </a:rPr>
              <a:t>MySQL </a:t>
            </a:r>
            <a:r>
              <a:rPr lang="en-US" b="1">
                <a:cs typeface="Calibri" panose="020F0502020204030204"/>
              </a:rPr>
              <a:t>Example03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Create a method e</a:t>
            </a:r>
            <a:r>
              <a:rPr lang="en-US" i="1">
                <a:ea typeface="+mn-lt"/>
                <a:cs typeface="+mn-lt"/>
              </a:rPr>
              <a:t>xample03</a:t>
            </a:r>
          </a:p>
          <a:p>
            <a:pPr lvl="1"/>
            <a:r>
              <a:rPr lang="en-US">
                <a:cs typeface="Calibri" panose="020F0502020204030204"/>
              </a:rPr>
              <a:t>Change your Main() to run </a:t>
            </a:r>
            <a:r>
              <a:rPr lang="en-US" i="1">
                <a:cs typeface="Calibri" panose="020F0502020204030204"/>
              </a:rPr>
              <a:t>example03</a:t>
            </a:r>
          </a:p>
          <a:p>
            <a:pPr lvl="1"/>
            <a:r>
              <a:rPr lang="en-US">
                <a:cs typeface="Calibri" panose="020F0502020204030204"/>
              </a:rPr>
              <a:t>Check total number of countries before and after executing the code</a:t>
            </a:r>
            <a:endParaRPr lang="en-US" dirty="0">
              <a:cs typeface="Calibri" panose="020F0502020204030204"/>
            </a:endParaRPr>
          </a:p>
          <a:p>
            <a:pPr lvl="1"/>
            <a:endParaRPr lang="en-US" i="1" dirty="0">
              <a:cs typeface="Calibri" panose="020F0502020204030204"/>
            </a:endParaRP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F70C9C-CAF4-40F0-99DE-FBEA970A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662" y="2280955"/>
            <a:ext cx="2743200" cy="1589809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646F01-91B2-4C34-81C3-2F78CECC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56" y="369626"/>
            <a:ext cx="6906145" cy="59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29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</a:t>
            </a:r>
            <a:r>
              <a:rPr lang="en-US" b="1" dirty="0">
                <a:cs typeface="Calibri" panose="020F0502020204030204"/>
              </a:rPr>
              <a:t> </a:t>
            </a:r>
            <a:r>
              <a:rPr lang="en-US" b="1">
                <a:ea typeface="+mn-lt"/>
                <a:cs typeface="+mn-lt"/>
              </a:rPr>
              <a:t> MySQL </a:t>
            </a:r>
            <a:r>
              <a:rPr lang="en-US" b="1">
                <a:cs typeface="Calibri" panose="020F0502020204030204"/>
              </a:rPr>
              <a:t>Example04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Create a method e</a:t>
            </a:r>
            <a:r>
              <a:rPr lang="en-US" i="1">
                <a:ea typeface="+mn-lt"/>
                <a:cs typeface="+mn-lt"/>
              </a:rPr>
              <a:t>xample04</a:t>
            </a:r>
          </a:p>
          <a:p>
            <a:pPr lvl="1"/>
            <a:r>
              <a:rPr lang="en-US">
                <a:cs typeface="Calibri" panose="020F0502020204030204"/>
              </a:rPr>
              <a:t>Change your Main() to run </a:t>
            </a:r>
            <a:r>
              <a:rPr lang="en-US" i="1">
                <a:cs typeface="Calibri" panose="020F0502020204030204"/>
              </a:rPr>
              <a:t>example04</a:t>
            </a:r>
          </a:p>
          <a:p>
            <a:pPr lvl="1"/>
            <a:endParaRPr lang="en-US" dirty="0">
              <a:cs typeface="Calibri" panose="020F0502020204030204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72B052-89D7-477E-9A3B-1A4A2061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683" y="1242"/>
            <a:ext cx="6584759" cy="65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4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8359C-24F0-EB4A-9695-9DC2143E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Session 6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95687AD-03ED-41C4-8C9E-7CE446BBD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42459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32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 dirty="0">
                <a:cs typeface="Calibri" panose="020F0502020204030204"/>
              </a:rPr>
              <a:t> - Connect to </a:t>
            </a:r>
            <a:r>
              <a:rPr lang="en-US" b="1" dirty="0">
                <a:ea typeface="+mn-lt"/>
                <a:cs typeface="+mn-lt"/>
              </a:rPr>
              <a:t>MySQL </a:t>
            </a:r>
            <a:r>
              <a:rPr lang="en-US" b="1" dirty="0">
                <a:cs typeface="Calibri" panose="020F0502020204030204"/>
              </a:rPr>
              <a:t>DB</a:t>
            </a:r>
          </a:p>
          <a:p>
            <a:pPr lvl="1"/>
            <a:r>
              <a:rPr lang="en-US" dirty="0">
                <a:ea typeface="+mn-lt"/>
                <a:cs typeface="+mn-lt"/>
              </a:rPr>
              <a:t>Although it is possible to build SQL query strings directly from user input, this is not advisable as it does not prevent erroneous or malicious information being entered. </a:t>
            </a:r>
            <a:endParaRPr lang="en-US" b="1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It is safer to use parameters as they will be processed as field data only. For example, imagine the following query was constructed from user input:</a:t>
            </a:r>
            <a:endParaRPr lang="en-US" b="1" dirty="0">
              <a:cs typeface="Calibri" panose="020F0502020204030204"/>
            </a:endParaRPr>
          </a:p>
          <a:p>
            <a:pPr lvl="2"/>
            <a:r>
              <a:rPr lang="en-US" i="1" dirty="0">
                <a:latin typeface="Consolas"/>
                <a:cs typeface="Calibri" panose="020F0502020204030204"/>
              </a:rPr>
              <a:t>string </a:t>
            </a:r>
            <a:r>
              <a:rPr lang="en-US" i="1" dirty="0" err="1">
                <a:latin typeface="Consolas"/>
                <a:cs typeface="Calibri" panose="020F0502020204030204"/>
              </a:rPr>
              <a:t>sql</a:t>
            </a:r>
            <a:r>
              <a:rPr lang="en-US" i="1" dirty="0">
                <a:latin typeface="Consolas"/>
                <a:cs typeface="Calibri" panose="020F0502020204030204"/>
              </a:rPr>
              <a:t> = "SELECT Name, </a:t>
            </a:r>
            <a:r>
              <a:rPr lang="en-US" i="1" dirty="0" err="1">
                <a:latin typeface="Consolas"/>
                <a:cs typeface="Calibri" panose="020F0502020204030204"/>
              </a:rPr>
              <a:t>HeadOfState</a:t>
            </a:r>
            <a:r>
              <a:rPr lang="en-US" i="1" dirty="0">
                <a:latin typeface="Consolas"/>
                <a:cs typeface="Calibri" panose="020F0502020204030204"/>
              </a:rPr>
              <a:t> FROM Country WHERE Continent = "+ </a:t>
            </a:r>
            <a:r>
              <a:rPr lang="en-US" i="1" dirty="0" err="1">
                <a:latin typeface="Consolas"/>
                <a:cs typeface="Calibri" panose="020F0502020204030204"/>
              </a:rPr>
              <a:t>continent_name</a:t>
            </a:r>
            <a:r>
              <a:rPr lang="en-US" i="1" dirty="0">
                <a:latin typeface="Consolas"/>
                <a:cs typeface="Calibri" panose="020F0502020204030204"/>
              </a:rPr>
              <a:t> ;</a:t>
            </a:r>
            <a:endParaRPr lang="en-US" i="1" dirty="0">
              <a:cs typeface="Calibri" panose="020F0502020204030204"/>
            </a:endParaRPr>
          </a:p>
          <a:p>
            <a:pPr lvl="1"/>
            <a:r>
              <a:rPr lang="en-US" dirty="0">
                <a:cs typeface="Calibri" panose="020F0502020204030204"/>
              </a:rPr>
              <a:t>I</a:t>
            </a:r>
            <a:r>
              <a:rPr lang="en-US" dirty="0">
                <a:ea typeface="+mn-lt"/>
                <a:cs typeface="+mn-lt"/>
              </a:rPr>
              <a:t>f the string </a:t>
            </a:r>
            <a:r>
              <a:rPr lang="en-US" dirty="0" err="1">
                <a:ea typeface="+mn-lt"/>
                <a:cs typeface="+mn-lt"/>
              </a:rPr>
              <a:t>user_continent</a:t>
            </a:r>
            <a:r>
              <a:rPr lang="en-US" dirty="0">
                <a:ea typeface="+mn-lt"/>
                <a:cs typeface="+mn-lt"/>
              </a:rPr>
              <a:t> came from a Text Box control, there would potentially be no control over the string entered by the user. The user could enter a string that generates a runtime error, or in the worst case actually harms the system.</a:t>
            </a:r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439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Connect to </a:t>
            </a:r>
            <a:r>
              <a:rPr lang="en-US" b="1">
                <a:ea typeface="+mn-lt"/>
                <a:cs typeface="+mn-lt"/>
              </a:rPr>
              <a:t>MySQL </a:t>
            </a:r>
            <a:r>
              <a:rPr lang="en-US" b="1">
                <a:cs typeface="Calibri" panose="020F0502020204030204"/>
              </a:rPr>
              <a:t>DB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Solution: use parameters</a:t>
            </a:r>
            <a:endParaRPr lang="en-US" b="1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When using parameters it is not possible to do this because a parameter is only ever treated as a field parameter, rather than an arbitrary piece of SQL code.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latin typeface="Consolas"/>
                <a:cs typeface="Calibri" panose="020F0502020204030204"/>
              </a:rPr>
              <a:t>string sql = "SELECT Name, HeadOfState FROM Country WHERE Continent = </a:t>
            </a:r>
            <a:r>
              <a:rPr lang="en-US" b="1">
                <a:latin typeface="Consolas"/>
                <a:cs typeface="Calibri" panose="020F0502020204030204"/>
              </a:rPr>
              <a:t>@Continent</a:t>
            </a:r>
            <a:r>
              <a:rPr lang="en-US">
                <a:latin typeface="Consolas"/>
                <a:cs typeface="Calibri" panose="020F0502020204030204"/>
              </a:rPr>
              <a:t>";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latin typeface="Consolas"/>
                <a:cs typeface="Calibri" panose="020F0502020204030204"/>
              </a:rPr>
              <a:t>cmd.Parameters.AddWithValue("@Continent", "North America");</a:t>
            </a:r>
            <a:endParaRPr lang="en-US" dirty="0">
              <a:latin typeface="Consolas"/>
              <a:cs typeface="Calibri" panose="020F0502020204030204"/>
            </a:endParaRPr>
          </a:p>
          <a:p>
            <a:pPr lvl="2"/>
            <a:endParaRPr lang="en-US" dirty="0">
              <a:latin typeface="Consolas"/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48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29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</a:t>
            </a:r>
            <a:r>
              <a:rPr lang="en-US" b="1" dirty="0">
                <a:cs typeface="Calibri" panose="020F0502020204030204"/>
              </a:rPr>
              <a:t> </a:t>
            </a:r>
            <a:r>
              <a:rPr lang="en-US" b="1">
                <a:ea typeface="+mn-lt"/>
                <a:cs typeface="+mn-lt"/>
              </a:rPr>
              <a:t> MySQL </a:t>
            </a:r>
            <a:r>
              <a:rPr lang="en-US" b="1">
                <a:cs typeface="Calibri" panose="020F0502020204030204"/>
              </a:rPr>
              <a:t>Example05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Create a method e</a:t>
            </a:r>
            <a:r>
              <a:rPr lang="en-US" i="1">
                <a:ea typeface="+mn-lt"/>
                <a:cs typeface="+mn-lt"/>
              </a:rPr>
              <a:t>xample05</a:t>
            </a:r>
          </a:p>
          <a:p>
            <a:pPr lvl="1"/>
            <a:r>
              <a:rPr lang="en-US">
                <a:cs typeface="Calibri" panose="020F0502020204030204"/>
              </a:rPr>
              <a:t>Change your Main() to run </a:t>
            </a:r>
            <a:r>
              <a:rPr lang="en-US" i="1">
                <a:cs typeface="Calibri" panose="020F0502020204030204"/>
              </a:rPr>
              <a:t>example05</a:t>
            </a:r>
          </a:p>
          <a:p>
            <a:pPr lvl="1"/>
            <a:endParaRPr lang="en-US" i="1" dirty="0">
              <a:cs typeface="Calibri" panose="020F0502020204030204"/>
            </a:endParaRPr>
          </a:p>
          <a:p>
            <a:pPr lvl="1"/>
            <a:r>
              <a:rPr lang="en-US">
                <a:cs typeface="Calibri" panose="020F0502020204030204"/>
              </a:rPr>
              <a:t>Note that wrapping code was removed to improve readability</a:t>
            </a:r>
            <a:endParaRPr lang="en-US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73B3B1-2B1A-4CAC-94C9-16B67BA2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13" y="-65680"/>
            <a:ext cx="10712991" cy="990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6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Connect to </a:t>
            </a:r>
            <a:r>
              <a:rPr lang="en-US" b="1">
                <a:ea typeface="+mn-lt"/>
                <a:cs typeface="+mn-lt"/>
              </a:rPr>
              <a:t>MySQL </a:t>
            </a:r>
            <a:r>
              <a:rPr lang="en-US" b="1">
                <a:cs typeface="Calibri" panose="020F0502020204030204"/>
              </a:rPr>
              <a:t>DB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latin typeface="Calibri"/>
                <a:cs typeface="Calibri" panose="020F0502020204030204"/>
              </a:rPr>
              <a:t>Notice how we've been repeating ourselves with the wrapping code</a:t>
            </a:r>
            <a:endParaRPr lang="en-US" dirty="0">
              <a:latin typeface="Calibri"/>
              <a:cs typeface="Calibri" panose="020F0502020204030204"/>
            </a:endParaRPr>
          </a:p>
          <a:p>
            <a:pPr lvl="2"/>
            <a:r>
              <a:rPr lang="en-US">
                <a:cs typeface="Calibri" panose="020F0502020204030204"/>
              </a:rPr>
              <a:t>This could be improved by creating a base class SQLWrapper and having other classes extending SQLWrapper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>
                <a:cs typeface="Calibri" panose="020F0502020204030204"/>
              </a:rPr>
              <a:t>Also, notice how our connection string has hardcoded values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cs typeface="Calibri" panose="020F0502020204030204"/>
              </a:rPr>
              <a:t>Terrible for code maintenance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cs typeface="Calibri" panose="020F0502020204030204"/>
              </a:rPr>
              <a:t>Terrible for security (credentials exposed)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cs typeface="Calibri" panose="020F0502020204030204"/>
              </a:rPr>
              <a:t>Hard run test code in different environments (dev/stage/prod)</a:t>
            </a:r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60675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377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Connect to </a:t>
            </a:r>
            <a:r>
              <a:rPr lang="en-US" b="1">
                <a:ea typeface="+mn-lt"/>
                <a:cs typeface="+mn-lt"/>
              </a:rPr>
              <a:t>MySQL </a:t>
            </a:r>
            <a:r>
              <a:rPr lang="en-US" b="1">
                <a:cs typeface="Calibri" panose="020F0502020204030204"/>
              </a:rPr>
              <a:t>DB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latin typeface="Calibri"/>
                <a:cs typeface="Calibri" panose="020F0502020204030204"/>
              </a:rPr>
              <a:t>Exercise 01 – First to finish it correctly gets 0.5 extra point </a:t>
            </a:r>
          </a:p>
          <a:p>
            <a:pPr lvl="2"/>
            <a:r>
              <a:rPr lang="en-US" b="1">
                <a:cs typeface="Calibri" panose="020F0502020204030204"/>
              </a:rPr>
              <a:t>Create abstract class </a:t>
            </a:r>
            <a:r>
              <a:rPr lang="en-US" b="1">
                <a:ea typeface="+mn-lt"/>
                <a:cs typeface="+mn-lt"/>
              </a:rPr>
              <a:t>SQLWrapper with the following structure</a:t>
            </a:r>
          </a:p>
          <a:p>
            <a:pPr lvl="3"/>
            <a:r>
              <a:rPr lang="en-US">
                <a:ea typeface="+mn-lt"/>
                <a:cs typeface="+mn-lt"/>
              </a:rPr>
              <a:t>protected MySqlConnection conn; // Stores the connection object</a:t>
            </a:r>
            <a:endParaRPr lang="en-US" dirty="0">
              <a:cs typeface="Calibri" panose="020F0502020204030204"/>
            </a:endParaRPr>
          </a:p>
          <a:p>
            <a:pPr lvl="3"/>
            <a:r>
              <a:rPr lang="en-US">
                <a:ea typeface="+mn-lt"/>
                <a:cs typeface="+mn-lt"/>
              </a:rPr>
              <a:t>private void openConnection(); // Opens the connection</a:t>
            </a:r>
            <a:endParaRPr lang="en-US" dirty="0">
              <a:cs typeface="Calibri" panose="020F0502020204030204"/>
            </a:endParaRPr>
          </a:p>
          <a:p>
            <a:pPr lvl="3"/>
            <a:r>
              <a:rPr lang="en-US">
                <a:ea typeface="+mn-lt"/>
                <a:cs typeface="+mn-lt"/>
              </a:rPr>
              <a:t>protected abstract void SQLCommands(); // Children classes will implement their SQLCommands</a:t>
            </a:r>
            <a:endParaRPr lang="en-US" dirty="0">
              <a:cs typeface="Calibri" panose="020F0502020204030204"/>
            </a:endParaRPr>
          </a:p>
          <a:p>
            <a:pPr lvl="3"/>
            <a:r>
              <a:rPr lang="en-US">
                <a:ea typeface="+mn-lt"/>
                <a:cs typeface="+mn-lt"/>
              </a:rPr>
              <a:t>protected void execute(); // Opens connection, executes SQL sommands, and closes connection</a:t>
            </a:r>
            <a:endParaRPr lang="en-US" dirty="0">
              <a:cs typeface="Calibri" panose="020F0502020204030204"/>
            </a:endParaRPr>
          </a:p>
          <a:p>
            <a:pPr lvl="3"/>
            <a:r>
              <a:rPr lang="en-US">
                <a:ea typeface="+mn-lt"/>
                <a:cs typeface="+mn-lt"/>
              </a:rPr>
              <a:t>private void closeConnection(); // Closes the connection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b="1">
                <a:cs typeface="Calibri" panose="020F0502020204030204"/>
              </a:rPr>
              <a:t>Create class </a:t>
            </a:r>
            <a:r>
              <a:rPr lang="en-US" b="1">
                <a:ea typeface="+mn-lt"/>
                <a:cs typeface="+mn-lt"/>
              </a:rPr>
              <a:t>MyClass : SQLWrapper</a:t>
            </a:r>
            <a:endParaRPr lang="en-US" b="1" dirty="0">
              <a:cs typeface="Calibri" panose="020F0502020204030204"/>
            </a:endParaRPr>
          </a:p>
          <a:p>
            <a:pPr lvl="3"/>
            <a:r>
              <a:rPr lang="en-US">
                <a:cs typeface="Calibri" panose="020F0502020204030204"/>
              </a:rPr>
              <a:t>SQLCommands: prints the number of countries where at least 10.0% of population speaks Portuguese</a:t>
            </a:r>
            <a:endParaRPr lang="en-US" dirty="0">
              <a:cs typeface="Calibri" panose="020F0502020204030204"/>
            </a:endParaRPr>
          </a:p>
          <a:p>
            <a:pPr lvl="3"/>
            <a:r>
              <a:rPr lang="en-US">
                <a:cs typeface="Calibri" panose="020F0502020204030204"/>
              </a:rPr>
              <a:t>Main: execute the SQL command</a:t>
            </a:r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5185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Connect to MySQL DB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latin typeface="Calibri"/>
                <a:cs typeface="Calibri" panose="020F0502020204030204"/>
              </a:rPr>
              <a:t>Exercise 02 – First to finish it correctly gets 0.5 extra point </a:t>
            </a:r>
          </a:p>
          <a:p>
            <a:pPr lvl="2"/>
            <a:r>
              <a:rPr lang="en-US">
                <a:cs typeface="Calibri" panose="020F0502020204030204"/>
              </a:rPr>
              <a:t>Create class </a:t>
            </a:r>
            <a:r>
              <a:rPr lang="en-US" b="1">
                <a:ea typeface="+mn-lt"/>
                <a:cs typeface="+mn-lt"/>
              </a:rPr>
              <a:t>SQLWrapperV2</a:t>
            </a:r>
          </a:p>
          <a:p>
            <a:pPr lvl="2"/>
            <a:r>
              <a:rPr lang="en-US" b="1">
                <a:cs typeface="Calibri" panose="020F0502020204030204"/>
              </a:rPr>
              <a:t>Implement 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private string readConfig(string key)</a:t>
            </a:r>
            <a:endParaRPr lang="en-US" b="1">
              <a:ea typeface="+mn-lt"/>
              <a:cs typeface="+mn-lt"/>
            </a:endParaRPr>
          </a:p>
          <a:p>
            <a:pPr lvl="2"/>
            <a:r>
              <a:rPr lang="en-US" b="1">
                <a:cs typeface="Calibri" panose="020F0502020204030204"/>
              </a:rPr>
              <a:t>Refactor </a:t>
            </a:r>
            <a:r>
              <a:rPr lang="en-US">
                <a:cs typeface="Calibri" panose="020F0502020204030204"/>
              </a:rPr>
              <a:t>method openConnection() to make use of readConfig(string key)</a:t>
            </a:r>
            <a:endParaRPr lang="en-US" dirty="0">
              <a:cs typeface="Calibri" panose="020F0502020204030204"/>
            </a:endParaRPr>
          </a:p>
          <a:p>
            <a:pPr lvl="3"/>
            <a:r>
              <a:rPr lang="en-US">
                <a:cs typeface="Calibri" panose="020F0502020204030204"/>
              </a:rPr>
              <a:t>No database connection should be hardcoded in *cs file</a:t>
            </a:r>
            <a:endParaRPr lang="en-US" dirty="0">
              <a:cs typeface="Calibri" panose="020F0502020204030204"/>
            </a:endParaRPr>
          </a:p>
          <a:p>
            <a:pPr lvl="3"/>
            <a:r>
              <a:rPr lang="en-US">
                <a:cs typeface="Calibri" panose="020F0502020204030204"/>
              </a:rPr>
              <a:t>DB Parameters should be available in an external App.config file</a:t>
            </a:r>
            <a:endParaRPr lang="en-US" dirty="0">
              <a:cs typeface="Calibri" panose="020F0502020204030204"/>
            </a:endParaRPr>
          </a:p>
          <a:p>
            <a:pPr lvl="2"/>
            <a:endParaRPr lang="en-US" b="1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54235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338DEE-F191-4EB1-8F7E-A5965724D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3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Connect to MongoDB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latin typeface="Calibri"/>
                <a:cs typeface="Calibri" panose="020F0502020204030204"/>
              </a:rPr>
              <a:t>What about connecting with C# to MongoDB?</a:t>
            </a:r>
            <a:endParaRPr lang="en-US"/>
          </a:p>
          <a:p>
            <a:pPr lvl="1"/>
            <a:r>
              <a:rPr lang="en-US">
                <a:cs typeface="Calibri" panose="020F0502020204030204"/>
              </a:rPr>
              <a:t>(Almost the) Same idea as with MySQL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cs typeface="Calibri" panose="020F0502020204030204"/>
              </a:rPr>
              <a:t>Driver will handle the heavy work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>
                <a:cs typeface="Calibri" panose="020F0502020204030204"/>
              </a:rPr>
              <a:t>So we do the same steps as with MySQL?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cs typeface="Calibri" panose="020F0502020204030204"/>
              </a:rPr>
              <a:t>Add driver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cs typeface="Calibri" panose="020F0502020204030204"/>
              </a:rPr>
              <a:t>Establish connection (optional!)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>
                <a:cs typeface="Calibri" panose="020F0502020204030204"/>
              </a:rPr>
              <a:t>Execute operations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 strike="sngStrike">
                <a:cs typeface="Calibri" panose="020F0502020204030204"/>
              </a:rPr>
              <a:t>Close connection</a:t>
            </a:r>
            <a:endParaRPr lang="en-US" strike="sngStrike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lvl="2"/>
            <a:endParaRPr lang="en-US" b="1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8988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>
                <a:cs typeface="Calibri" panose="020F0502020204030204"/>
              </a:rPr>
              <a:t> - Connect to MongoDB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>
                <a:latin typeface="Calibri"/>
                <a:cs typeface="Calibri" panose="020F0502020204030204"/>
              </a:rPr>
              <a:t>Add PackageReference</a:t>
            </a:r>
            <a:endParaRPr lang="en-US">
              <a:cs typeface="Calibri" panose="020F0502020204030204"/>
            </a:endParaRPr>
          </a:p>
          <a:p>
            <a:pPr lvl="2"/>
            <a:r>
              <a:rPr lang="en-US">
                <a:latin typeface="Calibri" panose="020F0502020204030204"/>
                <a:cs typeface="Calibri" panose="020F0502020204030204"/>
              </a:rPr>
              <a:t>&lt;PackageReference</a:t>
            </a:r>
            <a:r>
              <a:rPr lang="en-US">
                <a:ea typeface="+mn-lt"/>
                <a:cs typeface="+mn-lt"/>
              </a:rPr>
              <a:t> Include="MongoDB.Bson" Version="2.11.0" /&gt;</a:t>
            </a:r>
            <a:endParaRPr lang="en-US">
              <a:latin typeface="Consolas"/>
              <a:cs typeface="Calibri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&lt;PackageReference Include="MongoDB.Driver" Version="2.11.0" /&gt;</a:t>
            </a:r>
            <a:endParaRPr lang="en-US"/>
          </a:p>
          <a:p>
            <a:pPr lvl="2"/>
            <a:r>
              <a:rPr lang="en-US">
                <a:ea typeface="+mn-lt"/>
                <a:cs typeface="+mn-lt"/>
              </a:rPr>
              <a:t>&lt;PackageReference Include="MongoDB.Driver.Core" Version="2.11.0" /&gt;</a:t>
            </a:r>
            <a:endParaRPr lang="en-US"/>
          </a:p>
          <a:p>
            <a:pPr lvl="2"/>
            <a:endParaRPr lang="en-US" dirty="0">
              <a:latin typeface="Consolas"/>
              <a:cs typeface="Calibri" panose="020F0502020204030204"/>
            </a:endParaRPr>
          </a:p>
          <a:p>
            <a:pPr lvl="1"/>
            <a:r>
              <a:rPr lang="en-US">
                <a:latin typeface="Calibri"/>
                <a:cs typeface="Calibri" panose="020F0502020204030204"/>
              </a:rPr>
              <a:t>Add required "using" statements</a:t>
            </a:r>
            <a:endParaRPr lang="en-US" dirty="0">
              <a:latin typeface="Calibri"/>
              <a:cs typeface="Calibri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using MongoDB.Bson; </a:t>
            </a:r>
          </a:p>
          <a:p>
            <a:pPr lvl="2"/>
            <a:r>
              <a:rPr lang="en-US">
                <a:ea typeface="+mn-lt"/>
                <a:cs typeface="+mn-lt"/>
              </a:rPr>
              <a:t>using MongoDB.Driver;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cs typeface="Calibri" panose="020F0502020204030204"/>
              </a:rPr>
              <a:t>Start sending commands</a:t>
            </a:r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71172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27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C#/.NET - </a:t>
            </a:r>
            <a:r>
              <a:rPr lang="en-US" b="1">
                <a:cs typeface="Calibri" panose="020F0502020204030204"/>
              </a:rPr>
              <a:t> Mongo Example01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 panose="020F0502020204030204"/>
              </a:rPr>
              <a:t>Add the required references</a:t>
            </a:r>
          </a:p>
          <a:p>
            <a:pPr lvl="1"/>
            <a:r>
              <a:rPr lang="en-US">
                <a:cs typeface="Calibri" panose="020F0502020204030204"/>
              </a:rPr>
              <a:t>Create a new class MongoExample</a:t>
            </a:r>
          </a:p>
          <a:p>
            <a:pPr lvl="1"/>
            <a:r>
              <a:rPr lang="en-US">
                <a:cs typeface="Calibri" panose="020F0502020204030204"/>
              </a:rPr>
              <a:t>Don't forget to update your project config</a:t>
            </a:r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B916AE8-0776-4E05-8C29-4FD3D196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19" y="170335"/>
            <a:ext cx="5509264" cy="72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7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 panose="020F0502020204030204"/>
              </a:rPr>
              <a:t>Overview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dirty="0">
                <a:cs typeface="Calibri" panose="020F0502020204030204"/>
              </a:rPr>
              <a:t>So far:</a:t>
            </a:r>
          </a:p>
          <a:p>
            <a:pPr lvl="2"/>
            <a:r>
              <a:rPr lang="en-US" dirty="0">
                <a:cs typeface="Calibri" panose="020F0502020204030204"/>
              </a:rPr>
              <a:t>Relational databases theory</a:t>
            </a:r>
          </a:p>
          <a:p>
            <a:pPr lvl="2"/>
            <a:r>
              <a:rPr lang="en-US" dirty="0">
                <a:ea typeface="+mn-lt"/>
                <a:cs typeface="+mn-lt"/>
              </a:rPr>
              <a:t>Relational databases in practice (MySQL)</a:t>
            </a:r>
            <a:endParaRPr lang="en-US" dirty="0">
              <a:cs typeface="Calibri" panose="020F0502020204030204"/>
            </a:endParaRPr>
          </a:p>
          <a:p>
            <a:pPr lvl="2"/>
            <a:r>
              <a:rPr lang="en-US" dirty="0">
                <a:cs typeface="Calibri" panose="020F0502020204030204"/>
              </a:rPr>
              <a:t>Non-Relational</a:t>
            </a:r>
            <a:r>
              <a:rPr lang="en-US" dirty="0">
                <a:ea typeface="+mn-lt"/>
                <a:cs typeface="+mn-lt"/>
              </a:rPr>
              <a:t> databases theory</a:t>
            </a:r>
          </a:p>
          <a:p>
            <a:pPr lvl="2"/>
            <a:r>
              <a:rPr lang="en-US" dirty="0">
                <a:cs typeface="Calibri"/>
              </a:rPr>
              <a:t>Non-Relational databases in practice (MongoDB)</a:t>
            </a:r>
          </a:p>
          <a:p>
            <a:pPr lvl="1"/>
            <a:r>
              <a:rPr lang="en-US" dirty="0">
                <a:cs typeface="Calibri"/>
              </a:rPr>
              <a:t>Good, but in real world we use code to connect to DB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816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27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 - </a:t>
            </a:r>
            <a:r>
              <a:rPr lang="en-US" b="1" dirty="0">
                <a:cs typeface="Calibri" panose="020F0502020204030204"/>
              </a:rPr>
              <a:t> Mongo Example02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 panose="020F0502020204030204"/>
              </a:rPr>
              <a:t>List the existing databases</a:t>
            </a:r>
          </a:p>
          <a:p>
            <a:pPr lvl="1"/>
            <a:r>
              <a:rPr lang="en-US" dirty="0">
                <a:cs typeface="Calibri" panose="020F0502020204030204"/>
              </a:rPr>
              <a:t>We can also filter the output by using </a:t>
            </a:r>
            <a:r>
              <a:rPr lang="en-US" dirty="0">
                <a:ea typeface="+mn-lt"/>
                <a:cs typeface="+mn-lt"/>
              </a:rPr>
              <a:t>["name"]</a:t>
            </a:r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6EFDB76-4617-4365-BFF6-556E5E87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44" y="1943"/>
            <a:ext cx="6800916" cy="648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2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27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 - </a:t>
            </a:r>
            <a:r>
              <a:rPr lang="en-US" b="1" dirty="0">
                <a:cs typeface="Calibri" panose="020F0502020204030204"/>
              </a:rPr>
              <a:t> Mongo Example03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 panose="020F0502020204030204"/>
              </a:rPr>
              <a:t>Inserting a document</a:t>
            </a:r>
            <a:endParaRPr lang="en-US" dirty="0"/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26809D-A2B6-4B20-B862-85D945D8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26" y="-93561"/>
            <a:ext cx="6558157" cy="686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7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27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 - </a:t>
            </a:r>
            <a:r>
              <a:rPr lang="en-US" b="1" dirty="0">
                <a:cs typeface="Calibri" panose="020F0502020204030204"/>
              </a:rPr>
              <a:t> Mongo 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Example04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 panose="020F0502020204030204"/>
              </a:rPr>
              <a:t>Retrieving a document</a:t>
            </a:r>
            <a:endParaRPr lang="en-US" dirty="0"/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C3DF8D-52D4-4D3F-B74C-9BCD172A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88" y="208101"/>
            <a:ext cx="7914259" cy="62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3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27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 - </a:t>
            </a:r>
            <a:r>
              <a:rPr lang="en-US" b="1" dirty="0">
                <a:cs typeface="Calibri" panose="020F0502020204030204"/>
              </a:rPr>
              <a:t> Mongo 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Example05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 panose="020F0502020204030204"/>
              </a:rPr>
              <a:t>Retrieving a document </a:t>
            </a:r>
          </a:p>
          <a:p>
            <a:pPr lvl="1"/>
            <a:r>
              <a:rPr lang="en-US" dirty="0">
                <a:cs typeface="Calibri" panose="020F0502020204030204"/>
              </a:rPr>
              <a:t>with Filter</a:t>
            </a: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345FA0-8617-453E-B070-F5A790CD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167" y="63366"/>
            <a:ext cx="5836932" cy="5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91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4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 - </a:t>
            </a:r>
            <a:r>
              <a:rPr lang="en-US" b="1" dirty="0">
                <a:cs typeface="Calibri" panose="020F0502020204030204"/>
              </a:rPr>
              <a:t> Mongo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 panose="020F0502020204030204"/>
              </a:rPr>
              <a:t>Other useful examples</a:t>
            </a:r>
          </a:p>
          <a:p>
            <a:pPr lvl="2"/>
            <a:r>
              <a:rPr lang="en-US" dirty="0">
                <a:cs typeface="Calibri" panose="020F0502020204030204"/>
              </a:rPr>
              <a:t>Multiple filters</a:t>
            </a:r>
          </a:p>
          <a:p>
            <a:pPr lvl="2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5" descr="A picture containing knife&#10;&#10;Description generated with very high confidence">
            <a:extLst>
              <a:ext uri="{FF2B5EF4-FFF2-40B4-BE49-F238E27FC236}">
                <a16:creationId xmlns:a16="http://schemas.microsoft.com/office/drawing/2014/main" id="{5EC87548-7FFD-420C-9FBC-AC9F4B14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28" y="3262262"/>
            <a:ext cx="10189029" cy="10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4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 - </a:t>
            </a:r>
            <a:r>
              <a:rPr lang="en-US" b="1" dirty="0">
                <a:cs typeface="Calibri" panose="020F0502020204030204"/>
              </a:rPr>
              <a:t> Mongo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 panose="020F0502020204030204"/>
              </a:rPr>
              <a:t>Other useful examples</a:t>
            </a:r>
          </a:p>
          <a:p>
            <a:pPr lvl="2"/>
            <a:r>
              <a:rPr lang="en-US" dirty="0">
                <a:cs typeface="Calibri" panose="020F0502020204030204"/>
              </a:rPr>
              <a:t>Sorting</a:t>
            </a:r>
            <a:endParaRPr lang="en-US" dirty="0"/>
          </a:p>
          <a:p>
            <a:pPr lvl="2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2A8A28-2301-4B9C-9110-08DE603F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23" y="3226617"/>
            <a:ext cx="9812557" cy="25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66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4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 - </a:t>
            </a:r>
            <a:r>
              <a:rPr lang="en-US" b="1" dirty="0">
                <a:cs typeface="Calibri" panose="020F0502020204030204"/>
              </a:rPr>
              <a:t> Mongo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 panose="020F0502020204030204"/>
              </a:rPr>
              <a:t>Other useful examples</a:t>
            </a:r>
          </a:p>
          <a:p>
            <a:pPr lvl="2"/>
            <a:r>
              <a:rPr lang="en-US" dirty="0">
                <a:cs typeface="Calibri" panose="020F0502020204030204"/>
              </a:rPr>
              <a:t>Projection (selecting fields)</a:t>
            </a:r>
            <a:endParaRPr lang="en-US" dirty="0"/>
          </a:p>
          <a:p>
            <a:pPr lvl="2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3"/>
            <a:endParaRPr lang="en-US" dirty="0">
              <a:cs typeface="Calibri" panose="020F0502020204030204"/>
            </a:endParaRPr>
          </a:p>
          <a:p>
            <a:pPr lvl="1"/>
            <a:endParaRPr lang="en-US" b="1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D5CD24-8D80-4828-9816-4162672A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08" y="3206612"/>
            <a:ext cx="8277433" cy="226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0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 panose="020F0502020204030204"/>
              </a:rPr>
              <a:t>Overview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dirty="0">
                <a:cs typeface="Calibri" panose="020F0502020204030204"/>
              </a:rPr>
              <a:t>Connecting to databases is not simple</a:t>
            </a:r>
          </a:p>
          <a:p>
            <a:pPr lvl="2"/>
            <a:r>
              <a:rPr lang="en-US" dirty="0">
                <a:cs typeface="Calibri" panose="020F0502020204030204"/>
              </a:rPr>
              <a:t>Establish network connection</a:t>
            </a:r>
          </a:p>
          <a:p>
            <a:pPr lvl="2"/>
            <a:r>
              <a:rPr lang="en-US" dirty="0">
                <a:cs typeface="Calibri" panose="020F0502020204030204"/>
              </a:rPr>
              <a:t>Authenticate</a:t>
            </a:r>
          </a:p>
          <a:p>
            <a:pPr lvl="2"/>
            <a:r>
              <a:rPr lang="en-US" dirty="0">
                <a:cs typeface="Calibri" panose="020F0502020204030204"/>
              </a:rPr>
              <a:t>Send / Receive commands (most likely SQL queries)</a:t>
            </a:r>
          </a:p>
          <a:p>
            <a:pPr lvl="2"/>
            <a:r>
              <a:rPr lang="en-US" dirty="0">
                <a:cs typeface="Calibri" panose="020F0502020204030204"/>
              </a:rPr>
              <a:t>Handle errors/exceptions</a:t>
            </a:r>
          </a:p>
          <a:p>
            <a:pPr lvl="2"/>
            <a:r>
              <a:rPr lang="en-US" dirty="0">
                <a:cs typeface="Calibri" panose="020F0502020204030204"/>
              </a:rPr>
              <a:t>Terminate connections</a:t>
            </a:r>
          </a:p>
          <a:p>
            <a:pPr lvl="1"/>
            <a:r>
              <a:rPr lang="en-US" dirty="0">
                <a:ea typeface="+mn-lt"/>
                <a:cs typeface="+mn-lt"/>
              </a:rPr>
              <a:t>We connect a printer to a computer by using a printer driver</a:t>
            </a:r>
          </a:p>
          <a:p>
            <a:pPr lvl="2"/>
            <a:r>
              <a:rPr lang="en-US" dirty="0">
                <a:ea typeface="+mn-lt"/>
                <a:cs typeface="+mn-lt"/>
              </a:rPr>
              <a:t>Same with databases</a:t>
            </a:r>
          </a:p>
          <a:p>
            <a:pPr lvl="2"/>
            <a:r>
              <a:rPr lang="en-US" dirty="0">
                <a:ea typeface="+mn-lt"/>
                <a:cs typeface="+mn-lt"/>
              </a:rPr>
              <a:t>A database driver enables a database connection in other systems by implementing a series of protocols and interfaces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265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 panose="020F0502020204030204"/>
              </a:rPr>
              <a:t>Games -&gt; DB</a:t>
            </a:r>
          </a:p>
          <a:p>
            <a:pPr lvl="1"/>
            <a:r>
              <a:rPr lang="en-US" dirty="0">
                <a:cs typeface="Calibri" panose="020F0502020204030204"/>
              </a:rPr>
              <a:t>When developing games, usually we make use of engines</a:t>
            </a:r>
          </a:p>
          <a:p>
            <a:pPr lvl="1"/>
            <a:r>
              <a:rPr lang="en-US" dirty="0">
                <a:cs typeface="Calibri" panose="020F0502020204030204"/>
              </a:rPr>
              <a:t>Unity</a:t>
            </a:r>
          </a:p>
          <a:p>
            <a:pPr lvl="2"/>
            <a:r>
              <a:rPr lang="en-US" dirty="0">
                <a:cs typeface="Calibri" panose="020F0502020204030204"/>
              </a:rPr>
              <a:t>One of the most popular game engines</a:t>
            </a:r>
          </a:p>
          <a:p>
            <a:pPr lvl="2"/>
            <a:r>
              <a:rPr lang="en-US" dirty="0">
                <a:cs typeface="Calibri" panose="020F0502020204030204"/>
              </a:rPr>
              <a:t>Written in C++</a:t>
            </a:r>
          </a:p>
          <a:p>
            <a:pPr lvl="2"/>
            <a:r>
              <a:rPr lang="en-US" dirty="0">
                <a:cs typeface="Calibri" panose="020F0502020204030204"/>
              </a:rPr>
              <a:t>Expose commands in different API's, including C#</a:t>
            </a:r>
          </a:p>
          <a:p>
            <a:pPr lvl="1"/>
            <a:r>
              <a:rPr lang="en-US" dirty="0">
                <a:cs typeface="Calibri" panose="020F0502020204030204"/>
              </a:rPr>
              <a:t>We would need to set our Unity project to make use of database drivers</a:t>
            </a:r>
          </a:p>
        </p:txBody>
      </p:sp>
    </p:spTree>
    <p:extLst>
      <p:ext uri="{BB962C8B-B14F-4D97-AF65-F5344CB8AC3E}">
        <p14:creationId xmlns:p14="http://schemas.microsoft.com/office/powerpoint/2010/main" val="266332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C#/.NET</a:t>
            </a:r>
            <a:r>
              <a:rPr lang="en-US" b="1" dirty="0">
                <a:cs typeface="Calibri" panose="020F0502020204030204"/>
              </a:rPr>
              <a:t> examples</a:t>
            </a:r>
          </a:p>
          <a:p>
            <a:pPr lvl="1"/>
            <a:r>
              <a:rPr lang="en-US" dirty="0">
                <a:ea typeface="+mn-lt"/>
                <a:cs typeface="+mn-lt"/>
              </a:rPr>
              <a:t>Although it is possible to connect directly from Unity-based code, it is not a good practice</a:t>
            </a:r>
          </a:p>
          <a:p>
            <a:pPr lvl="1"/>
            <a:r>
              <a:rPr lang="en-US" dirty="0">
                <a:ea typeface="+mn-lt"/>
                <a:cs typeface="+mn-lt"/>
              </a:rPr>
              <a:t>Unity is generally used for building end-user application</a:t>
            </a:r>
          </a:p>
          <a:p>
            <a:pPr lvl="2"/>
            <a:r>
              <a:rPr lang="en-US" dirty="0">
                <a:ea typeface="+mn-lt"/>
                <a:cs typeface="+mn-lt"/>
              </a:rPr>
              <a:t>Exposing classes and connection info: Not safe and not modular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Database code should be managed by backend code</a:t>
            </a:r>
          </a:p>
          <a:p>
            <a:pPr lvl="2"/>
            <a:r>
              <a:rPr lang="en-US" dirty="0">
                <a:cs typeface="Calibri" panose="020F0502020204030204"/>
              </a:rPr>
              <a:t>Separation of concerns</a:t>
            </a:r>
          </a:p>
          <a:p>
            <a:pPr lvl="1"/>
            <a:r>
              <a:rPr lang="en-US" dirty="0">
                <a:cs typeface="Calibri" panose="020F0502020204030204"/>
              </a:rPr>
              <a:t>Isolating fronted code from backend code</a:t>
            </a:r>
          </a:p>
          <a:p>
            <a:pPr lvl="2"/>
            <a:r>
              <a:rPr lang="en-US" dirty="0">
                <a:cs typeface="Calibri" panose="020F0502020204030204"/>
              </a:rPr>
              <a:t>We gain flexibility and improve both stability and security of our game</a:t>
            </a:r>
            <a:endParaRPr lang="en-US">
              <a:cs typeface="Calibri" panose="020F0502020204030204"/>
            </a:endParaRPr>
          </a:p>
          <a:p>
            <a:pPr lvl="2"/>
            <a:r>
              <a:rPr lang="en-US" dirty="0">
                <a:cs typeface="Calibri" panose="020F0502020204030204"/>
              </a:rPr>
              <a:t>This is valid for all application, not only games</a:t>
            </a:r>
          </a:p>
          <a:p>
            <a:pPr lvl="1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91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4C14D-0800-4239-9044-6ACCCDB09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Unity -&gt; 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9A9F0-2422-43EB-8C9E-AAB10E56D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Unity -&gt; Backend -&gt; DB</a:t>
            </a:r>
            <a:endParaRPr lang="en-US" dirty="0"/>
          </a:p>
        </p:txBody>
      </p:sp>
      <p:pic>
        <p:nvPicPr>
          <p:cNvPr id="9" name="Picture 9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474C6CF3-29EC-411C-AD9A-B53E9C8B77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415" t="27393" r="22318" b="25742"/>
          <a:stretch/>
        </p:blipFill>
        <p:spPr>
          <a:xfrm>
            <a:off x="1905001" y="2807487"/>
            <a:ext cx="2080726" cy="898757"/>
          </a:xfrm>
        </p:spPr>
      </p:pic>
      <p:pic>
        <p:nvPicPr>
          <p:cNvPr id="11" name="Picture 11" descr="A picture containing drawing, food&#10;&#10;Description generated with very high confidence">
            <a:extLst>
              <a:ext uri="{FF2B5EF4-FFF2-40B4-BE49-F238E27FC236}">
                <a16:creationId xmlns:a16="http://schemas.microsoft.com/office/drawing/2014/main" id="{285C6CF0-CBDF-4FDE-885B-E3100E640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3" y="5403927"/>
            <a:ext cx="1452283" cy="747652"/>
          </a:xfrm>
          <a:prstGeom prst="rect">
            <a:avLst/>
          </a:prstGeom>
        </p:spPr>
      </p:pic>
      <p:pic>
        <p:nvPicPr>
          <p:cNvPr id="13" name="Picture 1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D617056-B74F-47B1-9958-246069C8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18" y="5695535"/>
            <a:ext cx="1703295" cy="44234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23CE56-07BD-4096-A009-5F1D85087C3E}"/>
              </a:ext>
            </a:extLst>
          </p:cNvPr>
          <p:cNvSpPr/>
          <p:nvPr/>
        </p:nvSpPr>
        <p:spPr>
          <a:xfrm>
            <a:off x="896471" y="2613211"/>
            <a:ext cx="3953434" cy="41596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6CC468-7BD1-4012-A75F-8A5004DB2E2B}"/>
              </a:ext>
            </a:extLst>
          </p:cNvPr>
          <p:cNvSpPr/>
          <p:nvPr/>
        </p:nvSpPr>
        <p:spPr>
          <a:xfrm>
            <a:off x="1030381" y="5328957"/>
            <a:ext cx="3738282" cy="10488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30BD14-237B-4C9B-A573-F0A4FE379A10}"/>
              </a:ext>
            </a:extLst>
          </p:cNvPr>
          <p:cNvCxnSpPr/>
          <p:nvPr/>
        </p:nvCxnSpPr>
        <p:spPr>
          <a:xfrm flipH="1">
            <a:off x="2839572" y="3641912"/>
            <a:ext cx="17929" cy="1658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9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04D9DF86-AD52-4EAC-83F7-9CF1A58A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5" t="27393" r="22318" b="25742"/>
          <a:stretch/>
        </p:blipFill>
        <p:spPr>
          <a:xfrm>
            <a:off x="8023413" y="2708874"/>
            <a:ext cx="1713174" cy="746357"/>
          </a:xfrm>
          <a:prstGeom prst="rect">
            <a:avLst/>
          </a:prstGeom>
        </p:spPr>
      </p:pic>
      <p:pic>
        <p:nvPicPr>
          <p:cNvPr id="22" name="Picture 11" descr="A picture containing drawing, food&#10;&#10;Description generated with very high confidence">
            <a:extLst>
              <a:ext uri="{FF2B5EF4-FFF2-40B4-BE49-F238E27FC236}">
                <a16:creationId xmlns:a16="http://schemas.microsoft.com/office/drawing/2014/main" id="{8D7164B6-9BE4-4B99-92B6-CA1730C6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011" y="5385997"/>
            <a:ext cx="1452283" cy="747652"/>
          </a:xfrm>
          <a:prstGeom prst="rect">
            <a:avLst/>
          </a:prstGeom>
        </p:spPr>
      </p:pic>
      <p:pic>
        <p:nvPicPr>
          <p:cNvPr id="23" name="Picture 1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E1DE440-6E5E-4E89-9369-A93F88221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377" y="5677605"/>
            <a:ext cx="1703295" cy="44234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2272A67-8DA6-4D19-B129-87DE310A6A08}"/>
              </a:ext>
            </a:extLst>
          </p:cNvPr>
          <p:cNvSpPr/>
          <p:nvPr/>
        </p:nvSpPr>
        <p:spPr>
          <a:xfrm>
            <a:off x="6875930" y="2595281"/>
            <a:ext cx="3953434" cy="41596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BD9A32-5C58-46EB-B666-33D885DBF369}"/>
              </a:ext>
            </a:extLst>
          </p:cNvPr>
          <p:cNvSpPr/>
          <p:nvPr/>
        </p:nvSpPr>
        <p:spPr>
          <a:xfrm>
            <a:off x="7010401" y="5328956"/>
            <a:ext cx="3738282" cy="10488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7C65C78-D9C4-4479-9227-57C3284AE3E6}"/>
              </a:ext>
            </a:extLst>
          </p:cNvPr>
          <p:cNvSpPr/>
          <p:nvPr/>
        </p:nvSpPr>
        <p:spPr>
          <a:xfrm>
            <a:off x="7651377" y="4009950"/>
            <a:ext cx="2456330" cy="762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93FBA3-5AF4-4EE0-BCED-60C4F9CDD5A9}"/>
              </a:ext>
            </a:extLst>
          </p:cNvPr>
          <p:cNvSpPr txBox="1"/>
          <p:nvPr/>
        </p:nvSpPr>
        <p:spPr>
          <a:xfrm>
            <a:off x="7715810" y="41568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&lt;code&gt;backend&lt;/code&gt;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12E968-CEA8-4D3A-9A1A-E10C71470C75}"/>
              </a:ext>
            </a:extLst>
          </p:cNvPr>
          <p:cNvCxnSpPr>
            <a:cxnSpLocks/>
          </p:cNvCxnSpPr>
          <p:nvPr/>
        </p:nvCxnSpPr>
        <p:spPr>
          <a:xfrm flipH="1">
            <a:off x="8872819" y="3346077"/>
            <a:ext cx="8965" cy="6364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D67102-0751-49A2-B7C4-657FE9A836ED}"/>
              </a:ext>
            </a:extLst>
          </p:cNvPr>
          <p:cNvCxnSpPr>
            <a:cxnSpLocks/>
          </p:cNvCxnSpPr>
          <p:nvPr/>
        </p:nvCxnSpPr>
        <p:spPr>
          <a:xfrm flipH="1">
            <a:off x="8845925" y="4771465"/>
            <a:ext cx="17929" cy="5558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4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</a:t>
            </a:r>
            <a:endParaRPr lang="en-US" dirty="0"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4C14D-0800-4239-9044-6ACCCDB09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Unity -&gt; 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9A9F0-2422-43EB-8C9E-AAB10E56D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Unity -&gt; Backend -&gt; DB</a:t>
            </a:r>
            <a:endParaRPr lang="en-US" dirty="0"/>
          </a:p>
        </p:txBody>
      </p:sp>
      <p:pic>
        <p:nvPicPr>
          <p:cNvPr id="7" name="Picture 7" descr="A picture containing indoor, table, sitting, computer&#10;&#10;Description generated with very high confidence">
            <a:extLst>
              <a:ext uri="{FF2B5EF4-FFF2-40B4-BE49-F238E27FC236}">
                <a16:creationId xmlns:a16="http://schemas.microsoft.com/office/drawing/2014/main" id="{FB1C5433-D6B4-4130-9BF4-D7A49C7F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80" y="3489793"/>
            <a:ext cx="894230" cy="1070723"/>
          </a:xfrm>
          <a:prstGeom prst="rect">
            <a:avLst/>
          </a:prstGeom>
        </p:spPr>
      </p:pic>
      <p:pic>
        <p:nvPicPr>
          <p:cNvPr id="26" name="Picture 7" descr="A picture containing indoor, table, sitting, computer&#10;&#10;Description generated with very high confidence">
            <a:extLst>
              <a:ext uri="{FF2B5EF4-FFF2-40B4-BE49-F238E27FC236}">
                <a16:creationId xmlns:a16="http://schemas.microsoft.com/office/drawing/2014/main" id="{7BCA9D1E-EF93-48BC-BE77-F3866D38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237" y="3480826"/>
            <a:ext cx="894230" cy="1070723"/>
          </a:xfrm>
          <a:prstGeom prst="rect">
            <a:avLst/>
          </a:prstGeom>
        </p:spPr>
      </p:pic>
      <p:pic>
        <p:nvPicPr>
          <p:cNvPr id="10" name="Picture 11" descr="A flat screen television&#10;&#10;Description generated with very high confidence">
            <a:extLst>
              <a:ext uri="{FF2B5EF4-FFF2-40B4-BE49-F238E27FC236}">
                <a16:creationId xmlns:a16="http://schemas.microsoft.com/office/drawing/2014/main" id="{615571AA-D107-4C11-91AB-F243B3E7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2712975"/>
            <a:ext cx="1389530" cy="1046566"/>
          </a:xfrm>
          <a:prstGeom prst="rect">
            <a:avLst/>
          </a:prstGeom>
        </p:spPr>
      </p:pic>
      <p:pic>
        <p:nvPicPr>
          <p:cNvPr id="32" name="Picture 11" descr="A flat screen television&#10;&#10;Description generated with very high confidence">
            <a:extLst>
              <a:ext uri="{FF2B5EF4-FFF2-40B4-BE49-F238E27FC236}">
                <a16:creationId xmlns:a16="http://schemas.microsoft.com/office/drawing/2014/main" id="{C3F29E51-6E4A-48D5-B7C2-627796D5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7" y="2775728"/>
            <a:ext cx="1389530" cy="1046566"/>
          </a:xfrm>
          <a:prstGeom prst="rect">
            <a:avLst/>
          </a:prstGeom>
        </p:spPr>
      </p:pic>
      <p:pic>
        <p:nvPicPr>
          <p:cNvPr id="18" name="Picture 19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16CC3851-17A9-4BBF-BEB2-33EBAB9D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9" y="3978088"/>
            <a:ext cx="2008095" cy="151055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FAA654-B235-42FD-BEA4-BB4C31B7127D}"/>
              </a:ext>
            </a:extLst>
          </p:cNvPr>
          <p:cNvCxnSpPr/>
          <p:nvPr/>
        </p:nvCxnSpPr>
        <p:spPr>
          <a:xfrm>
            <a:off x="1945341" y="3240740"/>
            <a:ext cx="1703294" cy="815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4C96F7-2D02-4141-B82D-A564648851DB}"/>
              </a:ext>
            </a:extLst>
          </p:cNvPr>
          <p:cNvCxnSpPr>
            <a:cxnSpLocks/>
          </p:cNvCxnSpPr>
          <p:nvPr/>
        </p:nvCxnSpPr>
        <p:spPr>
          <a:xfrm flipV="1">
            <a:off x="2232211" y="4199964"/>
            <a:ext cx="1416424" cy="6813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4E6B72-61D0-4BE1-AE80-2B50BB703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660" y="3490419"/>
            <a:ext cx="1819836" cy="1051539"/>
          </a:xfrm>
          <a:prstGeom prst="rect">
            <a:avLst/>
          </a:prstGeom>
        </p:spPr>
      </p:pic>
      <p:pic>
        <p:nvPicPr>
          <p:cNvPr id="36" name="Picture 19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64006804-CA2F-4BE9-933E-F2733B97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59" y="3978088"/>
            <a:ext cx="2008095" cy="151055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291F5E-1FC1-4FE4-AA24-CCEC2894081E}"/>
              </a:ext>
            </a:extLst>
          </p:cNvPr>
          <p:cNvCxnSpPr>
            <a:cxnSpLocks/>
          </p:cNvCxnSpPr>
          <p:nvPr/>
        </p:nvCxnSpPr>
        <p:spPr>
          <a:xfrm>
            <a:off x="7619999" y="3312457"/>
            <a:ext cx="1057836" cy="6633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A8B377-558B-43B8-A8A2-C47BBDF04CEC}"/>
              </a:ext>
            </a:extLst>
          </p:cNvPr>
          <p:cNvCxnSpPr>
            <a:cxnSpLocks/>
          </p:cNvCxnSpPr>
          <p:nvPr/>
        </p:nvCxnSpPr>
        <p:spPr>
          <a:xfrm flipV="1">
            <a:off x="7826186" y="4146175"/>
            <a:ext cx="887508" cy="7799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4CDC95-E85D-4CDC-B18B-F993A71149B7}"/>
              </a:ext>
            </a:extLst>
          </p:cNvPr>
          <p:cNvCxnSpPr>
            <a:cxnSpLocks/>
          </p:cNvCxnSpPr>
          <p:nvPr/>
        </p:nvCxnSpPr>
        <p:spPr>
          <a:xfrm>
            <a:off x="10667999" y="3975844"/>
            <a:ext cx="600635" cy="8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1C59C0-3CA0-4FC3-B01E-ACB146E1B77E}"/>
              </a:ext>
            </a:extLst>
          </p:cNvPr>
          <p:cNvCxnSpPr/>
          <p:nvPr/>
        </p:nvCxnSpPr>
        <p:spPr>
          <a:xfrm flipH="1">
            <a:off x="5298142" y="2711823"/>
            <a:ext cx="17928" cy="347830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59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29E8-2A08-3B45-988D-12FE5DB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+ DB 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7955-717E-4D4E-A89F-CE6AB5DC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Games -&gt; DB</a:t>
            </a:r>
            <a:endParaRPr lang="en-US" dirty="0"/>
          </a:p>
          <a:p>
            <a:pPr lvl="1"/>
            <a:r>
              <a:rPr lang="en-US" dirty="0">
                <a:cs typeface="Calibri" panose="020F0502020204030204"/>
              </a:rPr>
              <a:t>Let's create our backend code to communicate with the database</a:t>
            </a:r>
          </a:p>
          <a:p>
            <a:pPr lvl="1"/>
            <a:r>
              <a:rPr lang="en-US" dirty="0">
                <a:cs typeface="Calibri" panose="020F0502020204030204"/>
              </a:rPr>
              <a:t>Unity can then make use of </a:t>
            </a:r>
            <a:r>
              <a:rPr lang="en-US" dirty="0" err="1">
                <a:ea typeface="+mn-lt"/>
                <a:cs typeface="+mn-lt"/>
              </a:rPr>
              <a:t>UnityWebRequest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cs typeface="Calibri" panose="020F0502020204030204"/>
              </a:rPr>
              <a:t>class </a:t>
            </a:r>
          </a:p>
          <a:p>
            <a:pPr lvl="2"/>
            <a:r>
              <a:rPr lang="en-US" dirty="0" err="1">
                <a:ea typeface="+mn-lt"/>
                <a:cs typeface="+mn-lt"/>
              </a:rPr>
              <a:t>UnityWebRequests</a:t>
            </a:r>
            <a:r>
              <a:rPr lang="en-US" dirty="0">
                <a:ea typeface="+mn-lt"/>
                <a:cs typeface="+mn-lt"/>
              </a:rPr>
              <a:t> handle the flow of HTTP communication with web servers. </a:t>
            </a:r>
          </a:p>
          <a:p>
            <a:pPr lvl="2"/>
            <a:r>
              <a:rPr lang="en-US" dirty="0">
                <a:ea typeface="+mn-lt"/>
                <a:cs typeface="+mn-lt"/>
              </a:rPr>
              <a:t>Other objects - specifically </a:t>
            </a:r>
            <a:r>
              <a:rPr lang="en-US" dirty="0">
                <a:ea typeface="+mn-lt"/>
                <a:cs typeface="+mn-lt"/>
                <a:hlinkClick r:id="rId2"/>
              </a:rPr>
              <a:t>DownloadHandler</a:t>
            </a:r>
            <a:r>
              <a:rPr lang="en-US" dirty="0">
                <a:ea typeface="+mn-lt"/>
                <a:cs typeface="+mn-lt"/>
              </a:rPr>
              <a:t> and </a:t>
            </a:r>
            <a:r>
              <a:rPr lang="en-US" dirty="0">
                <a:ea typeface="+mn-lt"/>
                <a:cs typeface="+mn-lt"/>
                <a:hlinkClick r:id="rId3"/>
              </a:rPr>
              <a:t>UploadHandler</a:t>
            </a:r>
            <a:r>
              <a:rPr lang="en-US" dirty="0">
                <a:ea typeface="+mn-lt"/>
                <a:cs typeface="+mn-lt"/>
              </a:rPr>
              <a:t> - govern downloading and uploading data, respectively.</a:t>
            </a:r>
          </a:p>
          <a:p>
            <a:pPr lvl="2"/>
            <a:r>
              <a:rPr lang="en-US" dirty="0">
                <a:ea typeface="+mn-lt"/>
                <a:cs typeface="+mn-lt"/>
              </a:rPr>
              <a:t>A set of static functions are provided for convenience; these return </a:t>
            </a:r>
            <a:r>
              <a:rPr lang="en-US" dirty="0" err="1">
                <a:ea typeface="+mn-lt"/>
                <a:cs typeface="+mn-lt"/>
              </a:rPr>
              <a:t>UnityWebReques</a:t>
            </a:r>
            <a:r>
              <a:rPr lang="en-US" dirty="0">
                <a:ea typeface="+mn-lt"/>
                <a:cs typeface="+mn-lt"/>
              </a:rPr>
              <a:t> objects properly configured for many common use cases</a:t>
            </a:r>
            <a:endParaRPr lang="en-US">
              <a:cs typeface="Calibri" panose="020F0502020204030204"/>
            </a:endParaRPr>
          </a:p>
          <a:p>
            <a:pPr lvl="2"/>
            <a:r>
              <a:rPr lang="en-US" dirty="0">
                <a:cs typeface="Calibri" panose="020F0502020204030204"/>
              </a:rPr>
              <a:t>More on </a:t>
            </a:r>
            <a:r>
              <a:rPr lang="en-US" dirty="0">
                <a:cs typeface="Calibri" panose="020F0502020204030204"/>
                <a:hlinkClick r:id="rId4"/>
              </a:rPr>
              <a:t>UnityWebRequest documentation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dirty="0">
                <a:cs typeface="Calibri" panose="020F0502020204030204"/>
              </a:rPr>
              <a:t>Technically we can use any language to implement the backend!</a:t>
            </a:r>
          </a:p>
          <a:p>
            <a:pPr lvl="2"/>
            <a:r>
              <a:rPr lang="en-US" dirty="0">
                <a:cs typeface="Calibri" panose="020F0502020204030204"/>
              </a:rPr>
              <a:t>Freedom!</a:t>
            </a:r>
          </a:p>
          <a:p>
            <a:pPr lvl="1"/>
            <a:r>
              <a:rPr lang="en-US" dirty="0">
                <a:cs typeface="Calibri" panose="020F0502020204030204"/>
              </a:rPr>
              <a:t>Since Unity is mostly developed with C#, let's use it to keep consistency</a:t>
            </a: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771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</Words>
  <Application>Microsoft Office PowerPoint</Application>
  <PresentationFormat>Widescreen</PresentationFormat>
  <Paragraphs>123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VGP320 - Database Programming</vt:lpstr>
      <vt:lpstr>Session 6</vt:lpstr>
      <vt:lpstr>Code + DB</vt:lpstr>
      <vt:lpstr>Code + DB</vt:lpstr>
      <vt:lpstr>Code + DB</vt:lpstr>
      <vt:lpstr>Code + DB</vt:lpstr>
      <vt:lpstr>Code + DB</vt:lpstr>
      <vt:lpstr>Code + DB</vt:lpstr>
      <vt:lpstr>Code + DB 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BREAK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  <vt:lpstr>Code + DB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VGP320 - Database Programming</dc:title>
  <dc:creator>Gustavo Fernandes</dc:creator>
  <cp:lastModifiedBy>Gustavo Fernandes</cp:lastModifiedBy>
  <cp:revision>1427</cp:revision>
  <dcterms:created xsi:type="dcterms:W3CDTF">2019-09-23T02:21:29Z</dcterms:created>
  <dcterms:modified xsi:type="dcterms:W3CDTF">2020-09-02T05:37:41Z</dcterms:modified>
</cp:coreProperties>
</file>